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Lst>
  <p:sldSz cx="9144000" cy="5143500" type="screen16x9"/>
  <p:notesSz cx="6858000" cy="9144000"/>
  <p:embeddedFontLst>
    <p:embeddedFont>
      <p:font typeface="Rampart One" panose="020B0604020202020204" charset="-128"/>
      <p:regular r:id="rId221"/>
    </p:embeddedFont>
    <p:embeddedFont>
      <p:font typeface="Caveat Medium" panose="020B0604020202020204" charset="0"/>
      <p:regular r:id="rId222"/>
      <p:bold r:id="rId223"/>
    </p:embeddedFont>
    <p:embeddedFont>
      <p:font typeface="Comfortaa" panose="020B0604020202020204" charset="0"/>
      <p:regular r:id="rId224"/>
      <p:bold r:id="rId225"/>
    </p:embeddedFont>
    <p:embeddedFont>
      <p:font typeface="Comfortaa Medium" panose="020B0604020202020204" charset="0"/>
      <p:regular r:id="rId226"/>
      <p:bold r:id="rId227"/>
    </p:embeddedFont>
    <p:embeddedFont>
      <p:font typeface="Georgia" panose="02040502050405020303" pitchFamily="18" charset="0"/>
      <p:regular r:id="rId228"/>
      <p:bold r:id="rId229"/>
      <p:italic r:id="rId230"/>
      <p:boldItalic r:id="rId231"/>
    </p:embeddedFont>
    <p:embeddedFont>
      <p:font typeface="Raleway" pitchFamily="2" charset="0"/>
      <p:regular r:id="rId232"/>
      <p:bold r:id="rId233"/>
      <p:italic r:id="rId234"/>
      <p:boldItalic r:id="rId235"/>
    </p:embeddedFont>
    <p:embeddedFont>
      <p:font typeface="Roboto" panose="02000000000000000000" pitchFamily="2" charset="0"/>
      <p:regular r:id="rId236"/>
      <p:bold r:id="rId237"/>
      <p:italic r:id="rId238"/>
      <p:boldItalic r:id="rId239"/>
    </p:embeddedFont>
    <p:embeddedFont>
      <p:font typeface="Source Sans Pro" panose="020B0503030403020204" pitchFamily="34" charset="0"/>
      <p:regular r:id="rId240"/>
      <p:bold r:id="rId241"/>
      <p:italic r:id="rId242"/>
      <p:boldItalic r:id="rId243"/>
    </p:embeddedFont>
    <p:embeddedFont>
      <p:font typeface="Verdana" panose="020B0604030504040204" pitchFamily="34" charset="0"/>
      <p:regular r:id="rId244"/>
      <p:bold r:id="rId245"/>
      <p:italic r:id="rId246"/>
      <p:boldItalic r:id="rId2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87AFC5-7727-43B1-97EB-86B13EC3FF69}">
  <a:tblStyle styleId="{DD87AFC5-7727-43B1-97EB-86B13EC3FF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font" Target="fonts/font6.fntdata"/><Relationship Id="rId247" Type="http://schemas.openxmlformats.org/officeDocument/2006/relationships/font" Target="fonts/font2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font" Target="fonts/font17.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font" Target="fonts/font7.fntdata"/><Relationship Id="rId248" Type="http://schemas.openxmlformats.org/officeDocument/2006/relationships/presProps" Target="pres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font" Target="fonts/font18.fntdata"/><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font" Target="fonts/font8.fntdata"/><Relationship Id="rId249" Type="http://schemas.openxmlformats.org/officeDocument/2006/relationships/viewProps" Target="view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font" Target="fonts/font19.fntdata"/><Relationship Id="rId250" Type="http://schemas.openxmlformats.org/officeDocument/2006/relationships/theme" Target="theme/theme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font" Target="fonts/font9.fntdata"/><Relationship Id="rId240" Type="http://schemas.openxmlformats.org/officeDocument/2006/relationships/font" Target="fonts/font20.fntdata"/><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font" Target="fonts/font10.fntdata"/><Relationship Id="rId251"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notesMaster" Target="notesMasters/notesMaster1.xml"/><Relationship Id="rId241" Type="http://schemas.openxmlformats.org/officeDocument/2006/relationships/font" Target="fonts/font2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font" Target="fonts/font16.fntdata"/><Relationship Id="rId26" Type="http://schemas.openxmlformats.org/officeDocument/2006/relationships/slide" Target="slides/slide24.xml"/><Relationship Id="rId231" Type="http://schemas.openxmlformats.org/officeDocument/2006/relationships/font" Target="fonts/font11.fntdata"/><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font" Target="fonts/font1.fntdata"/><Relationship Id="rId242" Type="http://schemas.openxmlformats.org/officeDocument/2006/relationships/font" Target="fonts/font22.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font" Target="fonts/font12.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font" Target="fonts/font2.fntdata"/><Relationship Id="rId243" Type="http://schemas.openxmlformats.org/officeDocument/2006/relationships/font" Target="fonts/font23.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font" Target="fonts/font13.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font" Target="fonts/font3.fntdata"/><Relationship Id="rId244" Type="http://schemas.openxmlformats.org/officeDocument/2006/relationships/font" Target="fonts/font24.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font" Target="fonts/font4.fntdata"/><Relationship Id="rId245" Type="http://schemas.openxmlformats.org/officeDocument/2006/relationships/font" Target="fonts/font25.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font" Target="fonts/font15.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font" Target="fonts/font5.fntdata"/><Relationship Id="rId246" Type="http://schemas.openxmlformats.org/officeDocument/2006/relationships/font" Target="fonts/font26.fntdata"/><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05401da3d6_9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05401da3d6_9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03fd1516ac_8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03fd1516ac_8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03fd1516ac_8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203fd1516ac_8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03fd1516ac_8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203fd1516ac_8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203fd1516ac_8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203fd1516ac_8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03fd1516ac_8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03fd1516ac_8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03fd1516ac_8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203fd1516ac_8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03fd1516ac_8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203fd1516ac_8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03fd1516ac_8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203fd1516ac_8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03fd1516ac_8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203fd1516ac_8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03fd1516ac_8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203fd1516ac_8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05401da3d6_17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05401da3d6_1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03fd1516ac_8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203fd1516ac_8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03fd1516ac_8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203fd1516ac_8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203fd1516ac_8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203fd1516ac_8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203fd1516ac_8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203fd1516ac_8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03fd1516ac_8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203fd1516ac_8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03fd1516ac_8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03fd1516ac_8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03fd1516ac_8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03fd1516ac_8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203fd1516ac_8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203fd1516ac_8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03fd1516ac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203fd1516a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03fd1516ac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03fd1516ac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04b76ea5a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04b76ea5a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03fd1516a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03fd1516a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03fd1516ac_1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203fd1516ac_1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03fd1516ac_12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203fd1516ac_1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03fd1516ac_1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03fd1516ac_1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03fd1516ac_12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03fd1516ac_1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03fd1516ac_1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203fd1516ac_1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03fd1516ac_1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203fd1516ac_1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03fd1516ac_1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03fd1516ac_1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03fd1516ac_1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203fd1516ac_1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203fd1516ac_1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203fd1516ac_1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04b76ea5aa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04b76ea5a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03fd1516ac_1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03fd1516ac_1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03fd1516ac_1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203fd1516ac_1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03fd1516ac_12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203fd1516ac_12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03fd1516ac_1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203fd1516ac_1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03fd1516ac_12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03fd1516ac_1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03fd1516ac_8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03fd1516ac_8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203fd1516ac_1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203fd1516ac_1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03fd1516ac_1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03fd1516ac_1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03fd1516ac_1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03fd1516ac_1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03fd1516ac_1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203fd1516ac_1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04b76ea5aa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04b76ea5a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03fd1516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03fd1516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03fd1516ac_4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03fd1516ac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203fd1516ac_1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203fd1516ac_1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03fd1516ac_4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03fd1516ac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03fd1516ac_1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03fd1516ac_1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03fd1516ac_4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203fd1516ac_4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203fd1516ac_4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203fd1516ac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203fd1516ac_4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203fd1516ac_4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03fd1516ac_4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03fd1516ac_4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203fd1516ac_4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203fd1516ac_4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4b76ea5a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04b76ea5a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203fd1516ac_1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203fd1516ac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03fd1516ac_15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203fd1516ac_1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03fd1516ac_4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03fd1516ac_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203fd1516ac_4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203fd1516ac_4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03fd1516ac_4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203fd1516ac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203fd1516ac_4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203fd1516ac_4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03fd1516ac_4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203fd1516ac_4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203fd1516ac_4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203fd1516ac_4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203fd1516ac_4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203fd1516ac_4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203fd1516ac_4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203fd1516ac_4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03fd1516a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03fd1516a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203fd1516ac_4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203fd1516ac_4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03fd1516ac_1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203fd1516ac_1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203fd1516ac_15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203fd1516ac_1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03fd1516ac_4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203fd1516ac_4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203fd1516ac_4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203fd1516ac_4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203fd1516ac_1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203fd1516ac_1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203fd1516ac_1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203fd1516ac_1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203fd1516ac_4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203fd1516ac_4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203fd1516ac_4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203fd1516ac_4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21fda24de17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21fda24de1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03fd1516a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03fd1516a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21fda24de17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21fda24de1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21fda24de1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21fda24de1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21fda24de17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21fda24de1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21fda24de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21fda24de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21fda24de1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21fda24de1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1ff958975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21ff95897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21ff958975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21ff958975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21ff958975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21ff958975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1fda24db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21fda24db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21fda24db3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21fda24db3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04b76ea5aa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04b76ea5a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21ff9589757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21ff958975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21ff9589757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21ff9589757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21ff9589757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21ff9589757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21ff9589757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21ff9589757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21ff9589757_2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21ff9589757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21ff9589757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21ff958975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21ff9589757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21ff9589757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21ff9589757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21ff9589757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21fda24db3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21fda24db3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21fda24db3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21fda24db3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05401da3d6_17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05401da3d6_1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21ff9589757_2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21ff9589757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21ff9589757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21ff9589757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21ff9589757_2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21ff9589757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1ff9589757_2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21ff9589757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21ff9589757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21ff9589757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21ff9589757_2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21ff9589757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21ff9589757_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21ff9589757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21ff9589757_2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21ff9589757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21ff9589757_2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21ff9589757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21ff9589757_2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21ff9589757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0575c7a30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0575c7a3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04b76ea5aa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04b76ea5a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21ff9589757_2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21ff9589757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1ff9589757_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21ff9589757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21ff9589757_2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g21ff9589757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21ff9589757_2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21ff9589757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21ff9589757_2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21ff9589757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1ff9589757_2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1ff9589757_2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21ff958975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21ff958975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21ff9589757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21ff958975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21ff9589757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21ff958975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21ff9589757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21ff9589757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04b76ea5aa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04b76ea5aa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21ff9589757_7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21ff9589757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1ff9589757_7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21ff9589757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21ff9589757_7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21ff9589757_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429a7f4543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429a7f4543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455c930b14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455c930b14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2057f0e3971_4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2057f0e3971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18c8d6a5bfe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18c8d6a5bf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c8d6a5bfe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c8d6a5bfe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0575c7a30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0575c7a30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04a5d063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04a5d063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04a5d0639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04a5d063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5401da3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5401da3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03fd1516ac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03fd1516ac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03fd1516ac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03fd1516ac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03fd1516ac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03fd1516a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05401da3d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05401da3d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04b76ea5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04b76ea5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04a5d0639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04a5d0639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0575c7a30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0575c7a30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05401da3d6_12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05401da3d6_12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04a5d0639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04a5d0639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05401da3d6_12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05401da3d6_12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0575c7a30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0575c7a30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05401da3d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05401da3d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05401da3d6_18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05401da3d6_18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05401da3d6_18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05401da3d6_18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05401da3d6_18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05401da3d6_18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05401da3d6_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05401da3d6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05401da3d6_18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05401da3d6_18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05401da3d6_18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05401da3d6_18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03fd1516ac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03fd1516a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05401da3d6_18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05401da3d6_18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05401da3d6_18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05401da3d6_18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057f0e3971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057f0e397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05401da3d6_18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05401da3d6_18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03fd1516ac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03fd1516a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05401da3d6_18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05401da3d6_18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057f0e3971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057f0e3971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ef151008ee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ef151008e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057f0e3971_4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057f0e3971_4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ef0a0bcf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ef0a0bcf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ef0a0bcf7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ef0a0bcf7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05401da3d6_1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05401da3d6_1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05401da3d6_1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05401da3d6_1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05401da3d6_1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05401da3d6_1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05401da3d6_1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05401da3d6_1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05401da3d6_1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05401da3d6_1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4573b1620eda75fe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4573b1620eda75fe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05401da3d6_12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05401da3d6_12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ef151008e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ef151008e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053af7696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053af7696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05401da3d6_8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05401da3d6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057f0e3971_4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057f0e3971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ef15095f9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ef15095f9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ef15095f9a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ef15095f9a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057a42875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057a42875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dc5aa41e3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dc5aa41e3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057f0e3971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057f0e3971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dc5aa41e3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dc5aa41e3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0573dab22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0573dab2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4b76ea5a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4b76ea5a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05401da3d6_19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05401da3d6_19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dc5aa41e3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dc5aa41e3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05401da3d6_19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05401da3d6_1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dc5aa41e3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dc5aa41e3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05401da3d6_19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05401da3d6_1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dc5aa41e3e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dc5aa41e3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05401da3d6_19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05401da3d6_19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05401da3d6_19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05401da3d6_19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05401da3d6_19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05401da3d6_19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dc5aa41e3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dc5aa41e3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04b76ea5a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04b76ea5a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dc5aa41e3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dc5aa41e3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05401da3d6_19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05401da3d6_19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03fd1516a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03fd1516a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03fd1516ac_8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03fd1516ac_8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03fd1516ac_8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03fd1516ac_8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03fd1516ac_8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03fd1516ac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03fd1516ac_8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03fd1516ac_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03fd1516ac_8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03fd1516ac_8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03fd1516ac_8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03fd1516ac_8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03fd1516ac_8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03fd1516ac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04b76ea5a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04b76ea5a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03fd1516ac_8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203fd1516ac_8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03fd1516ac_8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03fd1516ac_8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03fd1516ac_8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03fd1516ac_8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03fd1516ac_8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03fd1516ac_8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03fd1516ac_8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03fd1516ac_8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03fd1516ac_8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03fd1516ac_8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03fd1516ac_8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203fd1516ac_8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03fd1516ac_8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03fd1516ac_8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03fd1516ac_8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03fd1516ac_8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03fd1516ac_8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203fd1516ac_8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4" name="Google Shape;6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2" name="Google Shape;72;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3" name="Google Shape;7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6" name="Google Shape;7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9" name="Google Shape;79;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 name="Google Shape;8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5" name="Google Shape;95;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6" name="Google Shape;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Google Shape;9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1300">
                <a:latin typeface="Arial"/>
                <a:ea typeface="Arial"/>
                <a:cs typeface="Arial"/>
                <a:sym typeface="Aria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6" name="Google Shape;5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7" name="Google Shape;5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41.png"/></Relationships>
</file>

<file path=ppt/slides/_rels/slide10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49.png"/></Relationships>
</file>

<file path=ppt/slides/_rels/slide108.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1.xml"/><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png"/></Relationships>
</file>

<file path=ppt/slides/_rels/slide1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157.png"/></Relationships>
</file>

<file path=ppt/slides/_rels/slide1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117.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70.png"/></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1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image" Target="../media/image183.png"/></Relationships>
</file>

<file path=ppt/slides/_rels/slide13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5.xml"/><Relationship Id="rId1" Type="http://schemas.openxmlformats.org/officeDocument/2006/relationships/slideLayout" Target="../slideLayouts/slideLayout3.xml"/><Relationship Id="rId4" Type="http://schemas.openxmlformats.org/officeDocument/2006/relationships/image" Target="../media/image186.png"/></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5.xml"/><Relationship Id="rId1" Type="http://schemas.openxmlformats.org/officeDocument/2006/relationships/slideLayout" Target="../slideLayouts/slideLayout14.xml"/><Relationship Id="rId4" Type="http://schemas.openxmlformats.org/officeDocument/2006/relationships/image" Target="../media/image195.png"/></Relationships>
</file>

<file path=ppt/slides/_rels/slide14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6.xml"/><Relationship Id="rId1" Type="http://schemas.openxmlformats.org/officeDocument/2006/relationships/slideLayout" Target="../slideLayouts/slideLayout14.xml"/><Relationship Id="rId4" Type="http://schemas.openxmlformats.org/officeDocument/2006/relationships/image" Target="../media/image197.png"/></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7.xml"/><Relationship Id="rId1" Type="http://schemas.openxmlformats.org/officeDocument/2006/relationships/slideLayout" Target="../slideLayouts/slideLayout14.xml"/><Relationship Id="rId4" Type="http://schemas.openxmlformats.org/officeDocument/2006/relationships/image" Target="../media/image199.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0.xml"/><Relationship Id="rId1" Type="http://schemas.openxmlformats.org/officeDocument/2006/relationships/slideLayout" Target="../slideLayouts/slideLayout14.xml"/><Relationship Id="rId4" Type="http://schemas.openxmlformats.org/officeDocument/2006/relationships/image" Target="../media/image202.png"/></Relationships>
</file>

<file path=ppt/slides/_rels/slide15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3.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0.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2.xml"/><Relationship Id="rId1" Type="http://schemas.openxmlformats.org/officeDocument/2006/relationships/slideLayout" Target="../slideLayouts/slideLayout14.xml"/><Relationship Id="rId4" Type="http://schemas.openxmlformats.org/officeDocument/2006/relationships/image" Target="../media/image211.png"/></Relationships>
</file>

<file path=ppt/slides/_rels/slide16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63.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4.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66.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8.xml"/><Relationship Id="rId1" Type="http://schemas.openxmlformats.org/officeDocument/2006/relationships/slideLayout" Target="../slideLayouts/slideLayout14.xml"/><Relationship Id="rId4" Type="http://schemas.openxmlformats.org/officeDocument/2006/relationships/image" Target="../media/image217.png"/></Relationships>
</file>

<file path=ppt/slides/_rels/slide16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1.xml"/><Relationship Id="rId1" Type="http://schemas.openxmlformats.org/officeDocument/2006/relationships/slideLayout" Target="../slideLayouts/slideLayout14.xml"/><Relationship Id="rId4" Type="http://schemas.openxmlformats.org/officeDocument/2006/relationships/image" Target="../media/image220.png"/></Relationships>
</file>

<file path=ppt/slides/_rels/slide17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72.xml"/><Relationship Id="rId1" Type="http://schemas.openxmlformats.org/officeDocument/2006/relationships/slideLayout" Target="../slideLayouts/slideLayout14.xml"/><Relationship Id="rId4" Type="http://schemas.openxmlformats.org/officeDocument/2006/relationships/image" Target="../media/image222.png"/></Relationships>
</file>

<file path=ppt/slides/_rels/slide17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73.xml"/><Relationship Id="rId1" Type="http://schemas.openxmlformats.org/officeDocument/2006/relationships/slideLayout" Target="../slideLayouts/slideLayout14.xml"/><Relationship Id="rId4" Type="http://schemas.openxmlformats.org/officeDocument/2006/relationships/image" Target="../media/image224.png"/></Relationships>
</file>

<file path=ppt/slides/_rels/slide17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74.xml"/><Relationship Id="rId1" Type="http://schemas.openxmlformats.org/officeDocument/2006/relationships/slideLayout" Target="../slideLayouts/slideLayout14.xml"/><Relationship Id="rId4" Type="http://schemas.openxmlformats.org/officeDocument/2006/relationships/image" Target="../media/image226.png"/></Relationships>
</file>

<file path=ppt/slides/_rels/slide17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6.xml"/><Relationship Id="rId1" Type="http://schemas.openxmlformats.org/officeDocument/2006/relationships/slideLayout" Target="../slideLayouts/slideLayout14.xml"/><Relationship Id="rId4" Type="http://schemas.openxmlformats.org/officeDocument/2006/relationships/image" Target="../media/image229.png"/></Relationships>
</file>

<file path=ppt/slides/_rels/slide17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77.xml"/><Relationship Id="rId1" Type="http://schemas.openxmlformats.org/officeDocument/2006/relationships/slideLayout" Target="../slideLayouts/slideLayout14.xml"/><Relationship Id="rId4" Type="http://schemas.openxmlformats.org/officeDocument/2006/relationships/image" Target="../media/image231.png"/></Relationships>
</file>

<file path=ppt/slides/_rels/slide17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78.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7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83.xml"/><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84.xml"/><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86.xml"/><Relationship Id="rId1" Type="http://schemas.openxmlformats.org/officeDocument/2006/relationships/slideLayout" Target="../slideLayouts/slideLayout14.xml"/><Relationship Id="rId5" Type="http://schemas.openxmlformats.org/officeDocument/2006/relationships/image" Target="../media/image241.png"/><Relationship Id="rId4" Type="http://schemas.openxmlformats.org/officeDocument/2006/relationships/image" Target="../media/image240.png"/></Relationships>
</file>

<file path=ppt/slides/_rels/slide18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87.xml"/><Relationship Id="rId1" Type="http://schemas.openxmlformats.org/officeDocument/2006/relationships/slideLayout" Target="../slideLayouts/slideLayout14.xml"/><Relationship Id="rId4" Type="http://schemas.openxmlformats.org/officeDocument/2006/relationships/image" Target="../media/image243.png"/></Relationships>
</file>

<file path=ppt/slides/_rels/slide18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8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90.xml"/><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91.xml"/><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92.xml"/><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9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01.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06.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07.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11.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12.xml"/><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8" Type="http://schemas.openxmlformats.org/officeDocument/2006/relationships/hyperlink" Target="https://scikit-learn.org/stable/" TargetMode="External"/><Relationship Id="rId3" Type="http://schemas.openxmlformats.org/officeDocument/2006/relationships/hyperlink" Target="https://docs.python.org/3/" TargetMode="External"/><Relationship Id="rId7" Type="http://schemas.openxmlformats.org/officeDocument/2006/relationships/hyperlink" Target="https://scipy.org/" TargetMode="External"/><Relationship Id="rId2" Type="http://schemas.openxmlformats.org/officeDocument/2006/relationships/notesSlide" Target="../notesSlides/notesSlide213.xml"/><Relationship Id="rId1" Type="http://schemas.openxmlformats.org/officeDocument/2006/relationships/slideLayout" Target="../slideLayouts/slideLayout3.xml"/><Relationship Id="rId6" Type="http://schemas.openxmlformats.org/officeDocument/2006/relationships/hyperlink" Target="https://seaborn.pydata.org/" TargetMode="External"/><Relationship Id="rId5" Type="http://schemas.openxmlformats.org/officeDocument/2006/relationships/hyperlink" Target="https://matplotlib.org/" TargetMode="External"/><Relationship Id="rId4" Type="http://schemas.openxmlformats.org/officeDocument/2006/relationships/hyperlink" Target="https://numpy.org/doc/"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14.xml"/><Relationship Id="rId1" Type="http://schemas.openxmlformats.org/officeDocument/2006/relationships/slideLayout" Target="../slideLayouts/slideLayout3.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2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5.xml"/><Relationship Id="rId1" Type="http://schemas.openxmlformats.org/officeDocument/2006/relationships/slideLayout" Target="../slideLayouts/slideLayout3.xml"/><Relationship Id="rId4" Type="http://schemas.openxmlformats.org/officeDocument/2006/relationships/image" Target="../media/image271.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geeksforgeeks.org/python-list/"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127.png"/><Relationship Id="rId4" Type="http://schemas.openxmlformats.org/officeDocument/2006/relationships/image" Target="../media/image126.png"/></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9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5"/>
          <p:cNvSpPr txBox="1">
            <a:spLocks noGrp="1"/>
          </p:cNvSpPr>
          <p:nvPr>
            <p:ph type="ctrTitle"/>
          </p:nvPr>
        </p:nvSpPr>
        <p:spPr>
          <a:xfrm>
            <a:off x="134700" y="1792050"/>
            <a:ext cx="8838000" cy="779700"/>
          </a:xfrm>
          <a:prstGeom prst="rect">
            <a:avLst/>
          </a:prstGeom>
          <a:solidFill>
            <a:schemeClr val="lt1"/>
          </a:solidFill>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4880"/>
              <a:t>Programming for AI</a:t>
            </a:r>
            <a:endParaRPr sz="4880"/>
          </a:p>
        </p:txBody>
      </p:sp>
      <p:sp>
        <p:nvSpPr>
          <p:cNvPr id="104" name="Google Shape;104;p25"/>
          <p:cNvSpPr txBox="1">
            <a:spLocks noGrp="1"/>
          </p:cNvSpPr>
          <p:nvPr>
            <p:ph type="subTitle" idx="1"/>
          </p:nvPr>
        </p:nvSpPr>
        <p:spPr>
          <a:xfrm>
            <a:off x="1905450" y="2733825"/>
            <a:ext cx="5333100" cy="5985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3542">
                <a:solidFill>
                  <a:srgbClr val="CCCCCC"/>
                </a:solidFill>
              </a:rPr>
              <a:t>An Epoch-GDSC Collaboration</a:t>
            </a:r>
            <a:endParaRPr sz="3542">
              <a:solidFill>
                <a:srgbClr val="CCCCCC"/>
              </a:solidFill>
            </a:endParaRPr>
          </a:p>
        </p:txBody>
      </p:sp>
      <p:pic>
        <p:nvPicPr>
          <p:cNvPr id="105" name="Google Shape;105;p25"/>
          <p:cNvPicPr preferRelativeResize="0"/>
          <p:nvPr/>
        </p:nvPicPr>
        <p:blipFill>
          <a:blip r:embed="rId3">
            <a:alphaModFix/>
          </a:blip>
          <a:stretch>
            <a:fillRect/>
          </a:stretch>
        </p:blipFill>
        <p:spPr>
          <a:xfrm>
            <a:off x="4010300" y="3576038"/>
            <a:ext cx="1123400" cy="1123400"/>
          </a:xfrm>
          <a:prstGeom prst="rect">
            <a:avLst/>
          </a:prstGeom>
          <a:noFill/>
          <a:ln>
            <a:noFill/>
          </a:ln>
        </p:spPr>
      </p:pic>
      <p:pic>
        <p:nvPicPr>
          <p:cNvPr id="106" name="Google Shape;106;p25"/>
          <p:cNvPicPr preferRelativeResize="0"/>
          <p:nvPr/>
        </p:nvPicPr>
        <p:blipFill rotWithShape="1">
          <a:blip r:embed="rId4">
            <a:alphaModFix/>
          </a:blip>
          <a:srcRect l="5318" t="26739" r="6777"/>
          <a:stretch/>
        </p:blipFill>
        <p:spPr>
          <a:xfrm>
            <a:off x="3898000" y="356400"/>
            <a:ext cx="1347989" cy="112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Lists in Python vs Arrays in C</a:t>
            </a:r>
            <a:endParaRPr/>
          </a:p>
        </p:txBody>
      </p:sp>
      <p:sp>
        <p:nvSpPr>
          <p:cNvPr id="167" name="Google Shape;16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Code for reversing an array </a:t>
            </a:r>
            <a:endParaRPr/>
          </a:p>
          <a:p>
            <a:pPr marL="457200" lvl="0" indent="-342900" algn="l" rtl="0">
              <a:spcBef>
                <a:spcPts val="0"/>
              </a:spcBef>
              <a:spcAft>
                <a:spcPts val="0"/>
              </a:spcAft>
              <a:buSzPts val="1800"/>
              <a:buChar char="-"/>
            </a:pPr>
            <a:r>
              <a:rPr lang="en"/>
              <a:t>Lot of inbuilt methods in Python</a:t>
            </a:r>
            <a:endParaRPr/>
          </a:p>
          <a:p>
            <a:pPr marL="457200" lvl="0" indent="-342900" algn="l" rtl="0">
              <a:spcBef>
                <a:spcPts val="0"/>
              </a:spcBef>
              <a:spcAft>
                <a:spcPts val="0"/>
              </a:spcAft>
              <a:buSzPts val="1800"/>
              <a:buChar char="-"/>
            </a:pPr>
            <a:r>
              <a:rPr lang="en"/>
              <a:t>Easy and concise compared to C</a:t>
            </a:r>
            <a:endParaRPr/>
          </a:p>
        </p:txBody>
      </p:sp>
      <p:pic>
        <p:nvPicPr>
          <p:cNvPr id="168" name="Google Shape;168;p34"/>
          <p:cNvPicPr preferRelativeResize="0"/>
          <p:nvPr/>
        </p:nvPicPr>
        <p:blipFill>
          <a:blip r:embed="rId3">
            <a:alphaModFix/>
          </a:blip>
          <a:stretch>
            <a:fillRect/>
          </a:stretch>
        </p:blipFill>
        <p:spPr>
          <a:xfrm>
            <a:off x="4431750" y="1152475"/>
            <a:ext cx="4214700" cy="3601950"/>
          </a:xfrm>
          <a:prstGeom prst="rect">
            <a:avLst/>
          </a:prstGeom>
          <a:noFill/>
          <a:ln>
            <a:noFill/>
          </a:ln>
        </p:spPr>
      </p:pic>
      <p:pic>
        <p:nvPicPr>
          <p:cNvPr id="169" name="Google Shape;169;p34"/>
          <p:cNvPicPr preferRelativeResize="0"/>
          <p:nvPr/>
        </p:nvPicPr>
        <p:blipFill>
          <a:blip r:embed="rId4">
            <a:alphaModFix/>
          </a:blip>
          <a:stretch>
            <a:fillRect/>
          </a:stretch>
        </p:blipFill>
        <p:spPr>
          <a:xfrm>
            <a:off x="595002" y="2970300"/>
            <a:ext cx="3392675" cy="1235675"/>
          </a:xfrm>
          <a:prstGeom prst="rect">
            <a:avLst/>
          </a:prstGeom>
          <a:noFill/>
          <a:ln>
            <a:noFill/>
          </a:ln>
        </p:spPr>
      </p:pic>
      <p:sp>
        <p:nvSpPr>
          <p:cNvPr id="170" name="Google Shape;170;p3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171" name="Google Shape;171;p3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2" name="Google Shape;172;p34"/>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24"/>
          <p:cNvSpPr txBox="1">
            <a:spLocks noGrp="1"/>
          </p:cNvSpPr>
          <p:nvPr>
            <p:ph type="title"/>
          </p:nvPr>
        </p:nvSpPr>
        <p:spPr>
          <a:xfrm>
            <a:off x="3879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Viewing the Data Frame</a:t>
            </a:r>
            <a:endParaRPr/>
          </a:p>
        </p:txBody>
      </p:sp>
      <p:sp>
        <p:nvSpPr>
          <p:cNvPr id="840" name="Google Shape;840;p124"/>
          <p:cNvSpPr txBox="1"/>
          <p:nvPr/>
        </p:nvSpPr>
        <p:spPr>
          <a:xfrm>
            <a:off x="4572000" y="1152475"/>
            <a:ext cx="4260300" cy="86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lt2"/>
                </a:solidFill>
              </a:rPr>
              <a:t>df.tail(n)</a:t>
            </a:r>
            <a:endParaRPr sz="1600" b="1">
              <a:solidFill>
                <a:schemeClr val="lt2"/>
              </a:solidFill>
            </a:endParaRPr>
          </a:p>
          <a:p>
            <a:pPr marL="0" lvl="0" indent="0" algn="l" rtl="0">
              <a:lnSpc>
                <a:spcPct val="115000"/>
              </a:lnSpc>
              <a:spcBef>
                <a:spcPts val="1200"/>
              </a:spcBef>
              <a:spcAft>
                <a:spcPts val="1200"/>
              </a:spcAft>
              <a:buNone/>
            </a:pPr>
            <a:r>
              <a:rPr lang="en" sz="1600">
                <a:solidFill>
                  <a:schemeClr val="lt2"/>
                </a:solidFill>
              </a:rPr>
              <a:t>Returns the Last n rows of the Dataframe.</a:t>
            </a:r>
            <a:endParaRPr sz="1600">
              <a:solidFill>
                <a:schemeClr val="lt2"/>
              </a:solidFill>
            </a:endParaRPr>
          </a:p>
        </p:txBody>
      </p:sp>
      <p:sp>
        <p:nvSpPr>
          <p:cNvPr id="841" name="Google Shape;841;p124"/>
          <p:cNvSpPr txBox="1">
            <a:spLocks noGrp="1"/>
          </p:cNvSpPr>
          <p:nvPr>
            <p:ph type="body" idx="1"/>
          </p:nvPr>
        </p:nvSpPr>
        <p:spPr>
          <a:xfrm>
            <a:off x="311700" y="1152475"/>
            <a:ext cx="4260300" cy="1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df.head(n)</a:t>
            </a:r>
            <a:endParaRPr sz="1600" b="1"/>
          </a:p>
          <a:p>
            <a:pPr marL="0" lvl="0" indent="0" algn="l" rtl="0">
              <a:spcBef>
                <a:spcPts val="1200"/>
              </a:spcBef>
              <a:spcAft>
                <a:spcPts val="1200"/>
              </a:spcAft>
              <a:buNone/>
            </a:pPr>
            <a:r>
              <a:rPr lang="en" sz="1600"/>
              <a:t>Returns the First n rows of the Dataframe.</a:t>
            </a:r>
            <a:endParaRPr sz="1600"/>
          </a:p>
        </p:txBody>
      </p:sp>
      <p:pic>
        <p:nvPicPr>
          <p:cNvPr id="842" name="Google Shape;842;p124"/>
          <p:cNvPicPr preferRelativeResize="0"/>
          <p:nvPr/>
        </p:nvPicPr>
        <p:blipFill>
          <a:blip r:embed="rId3">
            <a:alphaModFix/>
          </a:blip>
          <a:stretch>
            <a:fillRect/>
          </a:stretch>
        </p:blipFill>
        <p:spPr>
          <a:xfrm>
            <a:off x="152400" y="2198000"/>
            <a:ext cx="4419599" cy="2793101"/>
          </a:xfrm>
          <a:prstGeom prst="rect">
            <a:avLst/>
          </a:prstGeom>
          <a:noFill/>
          <a:ln>
            <a:noFill/>
          </a:ln>
        </p:spPr>
      </p:pic>
      <p:pic>
        <p:nvPicPr>
          <p:cNvPr id="843" name="Google Shape;843;p124"/>
          <p:cNvPicPr preferRelativeResize="0"/>
          <p:nvPr/>
        </p:nvPicPr>
        <p:blipFill>
          <a:blip r:embed="rId4">
            <a:alphaModFix/>
          </a:blip>
          <a:stretch>
            <a:fillRect/>
          </a:stretch>
        </p:blipFill>
        <p:spPr>
          <a:xfrm>
            <a:off x="5010625" y="2082325"/>
            <a:ext cx="3821675" cy="290877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25"/>
          <p:cNvSpPr txBox="1">
            <a:spLocks noGrp="1"/>
          </p:cNvSpPr>
          <p:nvPr>
            <p:ph type="body" idx="1"/>
          </p:nvPr>
        </p:nvSpPr>
        <p:spPr>
          <a:xfrm>
            <a:off x="311700" y="1017725"/>
            <a:ext cx="4974300" cy="7353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sz="1100" b="1"/>
              <a:t>df.loc()</a:t>
            </a:r>
            <a:endParaRPr sz="1100" b="1"/>
          </a:p>
          <a:p>
            <a:pPr marL="0" lvl="0" indent="0" algn="l" rtl="0">
              <a:spcBef>
                <a:spcPts val="1200"/>
              </a:spcBef>
              <a:spcAft>
                <a:spcPts val="1200"/>
              </a:spcAft>
              <a:buNone/>
            </a:pPr>
            <a:r>
              <a:rPr lang="en" sz="1100"/>
              <a:t>We can access using the Labels of the Rows or also using a Boolean array.</a:t>
            </a:r>
            <a:endParaRPr sz="1100"/>
          </a:p>
        </p:txBody>
      </p:sp>
      <p:sp>
        <p:nvSpPr>
          <p:cNvPr id="849" name="Google Shape;849;p1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Accessing Rows of a Data Frame</a:t>
            </a:r>
            <a:endParaRPr/>
          </a:p>
        </p:txBody>
      </p:sp>
      <p:pic>
        <p:nvPicPr>
          <p:cNvPr id="850" name="Google Shape;850;p125"/>
          <p:cNvPicPr preferRelativeResize="0"/>
          <p:nvPr/>
        </p:nvPicPr>
        <p:blipFill>
          <a:blip r:embed="rId3">
            <a:alphaModFix/>
          </a:blip>
          <a:stretch>
            <a:fillRect/>
          </a:stretch>
        </p:blipFill>
        <p:spPr>
          <a:xfrm>
            <a:off x="311700" y="1753025"/>
            <a:ext cx="6344602" cy="313347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n"/>
              <a:t>Accessing Rows of a Data Frame - Contd</a:t>
            </a:r>
            <a:endParaRPr/>
          </a:p>
        </p:txBody>
      </p:sp>
      <p:sp>
        <p:nvSpPr>
          <p:cNvPr id="856" name="Google Shape;856;p126"/>
          <p:cNvSpPr txBox="1">
            <a:spLocks noGrp="1"/>
          </p:cNvSpPr>
          <p:nvPr>
            <p:ph type="body" idx="1"/>
          </p:nvPr>
        </p:nvSpPr>
        <p:spPr>
          <a:xfrm>
            <a:off x="311700" y="1072375"/>
            <a:ext cx="3283500" cy="7341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sz="1100" b="1"/>
              <a:t>df.iloc()</a:t>
            </a:r>
            <a:endParaRPr sz="1100" b="1"/>
          </a:p>
          <a:p>
            <a:pPr marL="0" lvl="0" indent="0" algn="l" rtl="0">
              <a:spcBef>
                <a:spcPts val="1200"/>
              </a:spcBef>
              <a:spcAft>
                <a:spcPts val="1200"/>
              </a:spcAft>
              <a:buNone/>
            </a:pPr>
            <a:r>
              <a:rPr lang="en" sz="1100"/>
              <a:t>We can access the Rows using its integer index.</a:t>
            </a:r>
            <a:endParaRPr sz="1100"/>
          </a:p>
        </p:txBody>
      </p:sp>
      <p:pic>
        <p:nvPicPr>
          <p:cNvPr id="857" name="Google Shape;857;p126"/>
          <p:cNvPicPr preferRelativeResize="0"/>
          <p:nvPr/>
        </p:nvPicPr>
        <p:blipFill>
          <a:blip r:embed="rId3">
            <a:alphaModFix/>
          </a:blip>
          <a:stretch>
            <a:fillRect/>
          </a:stretch>
        </p:blipFill>
        <p:spPr>
          <a:xfrm>
            <a:off x="311700" y="2021325"/>
            <a:ext cx="7012157" cy="29521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sp>
        <p:nvSpPr>
          <p:cNvPr id="863" name="Google Shape;863;p127"/>
          <p:cNvSpPr txBox="1">
            <a:spLocks noGrp="1"/>
          </p:cNvSpPr>
          <p:nvPr>
            <p:ph type="body" idx="1"/>
          </p:nvPr>
        </p:nvSpPr>
        <p:spPr>
          <a:xfrm>
            <a:off x="311700" y="1152475"/>
            <a:ext cx="2706600" cy="385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df.describe()</a:t>
            </a:r>
            <a:endParaRPr b="1"/>
          </a:p>
          <a:p>
            <a:pPr marL="0" lvl="0" indent="0" algn="l" rtl="0">
              <a:spcBef>
                <a:spcPts val="1200"/>
              </a:spcBef>
              <a:spcAft>
                <a:spcPts val="0"/>
              </a:spcAft>
              <a:buNone/>
            </a:pPr>
            <a:r>
              <a:rPr lang="en"/>
              <a:t>Returns the Statistical Description of the Numerical Columns in the DataFrame.</a:t>
            </a:r>
            <a:endParaRPr/>
          </a:p>
          <a:p>
            <a:pPr marL="0" lvl="0" indent="0" algn="l" rtl="0">
              <a:spcBef>
                <a:spcPts val="1200"/>
              </a:spcBef>
              <a:spcAft>
                <a:spcPts val="1200"/>
              </a:spcAft>
              <a:buNone/>
            </a:pPr>
            <a:r>
              <a:rPr lang="en"/>
              <a:t>Gives the Mean, Standard Deviation, Quartiles of Columns excluding Null Values.</a:t>
            </a:r>
            <a:endParaRPr/>
          </a:p>
        </p:txBody>
      </p:sp>
      <p:pic>
        <p:nvPicPr>
          <p:cNvPr id="864" name="Google Shape;864;p127"/>
          <p:cNvPicPr preferRelativeResize="0"/>
          <p:nvPr/>
        </p:nvPicPr>
        <p:blipFill>
          <a:blip r:embed="rId3">
            <a:alphaModFix/>
          </a:blip>
          <a:stretch>
            <a:fillRect/>
          </a:stretch>
        </p:blipFill>
        <p:spPr>
          <a:xfrm>
            <a:off x="3018377" y="1017725"/>
            <a:ext cx="5813930" cy="39910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sp>
        <p:nvSpPr>
          <p:cNvPr id="870" name="Google Shape;870;p128"/>
          <p:cNvSpPr txBox="1">
            <a:spLocks noGrp="1"/>
          </p:cNvSpPr>
          <p:nvPr>
            <p:ph type="body" idx="1"/>
          </p:nvPr>
        </p:nvSpPr>
        <p:spPr>
          <a:xfrm>
            <a:off x="311700" y="1152475"/>
            <a:ext cx="2706600" cy="385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df.info()</a:t>
            </a:r>
            <a:endParaRPr b="1"/>
          </a:p>
          <a:p>
            <a:pPr marL="0" lvl="0" indent="0" algn="l" rtl="0">
              <a:spcBef>
                <a:spcPts val="1200"/>
              </a:spcBef>
              <a:spcAft>
                <a:spcPts val="0"/>
              </a:spcAft>
              <a:buNone/>
            </a:pPr>
            <a:r>
              <a:rPr lang="en"/>
              <a:t>Returns a Concise Summary of the DataFrame.</a:t>
            </a:r>
            <a:endParaRPr/>
          </a:p>
          <a:p>
            <a:pPr marL="0" lvl="0" indent="0" algn="l" rtl="0">
              <a:spcBef>
                <a:spcPts val="1200"/>
              </a:spcBef>
              <a:spcAft>
                <a:spcPts val="1200"/>
              </a:spcAft>
              <a:buNone/>
            </a:pPr>
            <a:r>
              <a:rPr lang="en"/>
              <a:t>Prints the dtypes of the Columns, index, Non Null Values in each Column and also memory used by the dataframe.</a:t>
            </a:r>
            <a:endParaRPr/>
          </a:p>
        </p:txBody>
      </p:sp>
      <p:pic>
        <p:nvPicPr>
          <p:cNvPr id="871" name="Google Shape;871;p128"/>
          <p:cNvPicPr preferRelativeResize="0"/>
          <p:nvPr/>
        </p:nvPicPr>
        <p:blipFill>
          <a:blip r:embed="rId3">
            <a:alphaModFix/>
          </a:blip>
          <a:stretch>
            <a:fillRect/>
          </a:stretch>
        </p:blipFill>
        <p:spPr>
          <a:xfrm>
            <a:off x="3018300" y="1170075"/>
            <a:ext cx="5230875" cy="382097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sp>
        <p:nvSpPr>
          <p:cNvPr id="877" name="Google Shape;877;p129"/>
          <p:cNvSpPr txBox="1">
            <a:spLocks noGrp="1"/>
          </p:cNvSpPr>
          <p:nvPr>
            <p:ph type="body" idx="1"/>
          </p:nvPr>
        </p:nvSpPr>
        <p:spPr>
          <a:xfrm>
            <a:off x="311700" y="1152475"/>
            <a:ext cx="2706600" cy="385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df.sample(n)</a:t>
            </a:r>
            <a:endParaRPr b="1"/>
          </a:p>
          <a:p>
            <a:pPr marL="0" lvl="0" indent="0" algn="l" rtl="0">
              <a:spcBef>
                <a:spcPts val="1200"/>
              </a:spcBef>
              <a:spcAft>
                <a:spcPts val="0"/>
              </a:spcAft>
              <a:buNone/>
            </a:pPr>
            <a:r>
              <a:rPr lang="en"/>
              <a:t>Returns a Random Sample of n Rows(or Columns) from the Dataframe.</a:t>
            </a:r>
            <a:endParaRPr/>
          </a:p>
          <a:p>
            <a:pPr marL="0" lvl="0" indent="0" algn="l" rtl="0">
              <a:spcBef>
                <a:spcPts val="1200"/>
              </a:spcBef>
              <a:spcAft>
                <a:spcPts val="1200"/>
              </a:spcAft>
              <a:buNone/>
            </a:pPr>
            <a:r>
              <a:rPr lang="en"/>
              <a:t>random_state is the seed for the Random Number Generator and using this prevents from getting different samples for every run.</a:t>
            </a:r>
            <a:endParaRPr/>
          </a:p>
        </p:txBody>
      </p:sp>
      <p:pic>
        <p:nvPicPr>
          <p:cNvPr id="878" name="Google Shape;878;p129"/>
          <p:cNvPicPr preferRelativeResize="0"/>
          <p:nvPr/>
        </p:nvPicPr>
        <p:blipFill>
          <a:blip r:embed="rId3">
            <a:alphaModFix/>
          </a:blip>
          <a:stretch>
            <a:fillRect/>
          </a:stretch>
        </p:blipFill>
        <p:spPr>
          <a:xfrm>
            <a:off x="3018300" y="1152475"/>
            <a:ext cx="5820899" cy="339917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3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sp>
        <p:nvSpPr>
          <p:cNvPr id="884" name="Google Shape;884;p130"/>
          <p:cNvSpPr txBox="1">
            <a:spLocks noGrp="1"/>
          </p:cNvSpPr>
          <p:nvPr>
            <p:ph type="body" idx="1"/>
          </p:nvPr>
        </p:nvSpPr>
        <p:spPr>
          <a:xfrm>
            <a:off x="311700" y="1152475"/>
            <a:ext cx="2706600" cy="385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df.drop()</a:t>
            </a:r>
            <a:endParaRPr b="1"/>
          </a:p>
          <a:p>
            <a:pPr marL="0" lvl="0" indent="0" algn="l" rtl="0">
              <a:spcBef>
                <a:spcPts val="1200"/>
              </a:spcBef>
              <a:spcAft>
                <a:spcPts val="0"/>
              </a:spcAft>
              <a:buNone/>
            </a:pPr>
            <a:r>
              <a:rPr lang="en"/>
              <a:t>Drops the Specified Row Labels or Column Labels from the Dataframe.</a:t>
            </a:r>
            <a:endParaRPr/>
          </a:p>
          <a:p>
            <a:pPr marL="0" lvl="0" indent="0" algn="l" rtl="0">
              <a:spcBef>
                <a:spcPts val="1200"/>
              </a:spcBef>
              <a:spcAft>
                <a:spcPts val="1200"/>
              </a:spcAft>
              <a:buNone/>
            </a:pPr>
            <a:r>
              <a:rPr lang="en"/>
              <a:t>inplace=True modifies the original dataframe by dropping the rows and columns.</a:t>
            </a:r>
            <a:endParaRPr/>
          </a:p>
        </p:txBody>
      </p:sp>
      <p:pic>
        <p:nvPicPr>
          <p:cNvPr id="885" name="Google Shape;885;p130"/>
          <p:cNvPicPr preferRelativeResize="0"/>
          <p:nvPr/>
        </p:nvPicPr>
        <p:blipFill>
          <a:blip r:embed="rId3">
            <a:alphaModFix/>
          </a:blip>
          <a:stretch>
            <a:fillRect/>
          </a:stretch>
        </p:blipFill>
        <p:spPr>
          <a:xfrm>
            <a:off x="3018300" y="1152475"/>
            <a:ext cx="5213076" cy="37019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31"/>
          <p:cNvSpPr txBox="1">
            <a:spLocks noGrp="1"/>
          </p:cNvSpPr>
          <p:nvPr>
            <p:ph type="body" idx="1"/>
          </p:nvPr>
        </p:nvSpPr>
        <p:spPr>
          <a:xfrm>
            <a:off x="311700" y="1152475"/>
            <a:ext cx="2554200" cy="385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df.isna()</a:t>
            </a:r>
            <a:endParaRPr b="1"/>
          </a:p>
          <a:p>
            <a:pPr marL="0" lvl="0" indent="0" algn="l" rtl="0">
              <a:spcBef>
                <a:spcPts val="1200"/>
              </a:spcBef>
              <a:spcAft>
                <a:spcPts val="0"/>
              </a:spcAft>
              <a:buNone/>
            </a:pPr>
            <a:r>
              <a:rPr lang="en"/>
              <a:t>Returns a Boolean Object of same size indicating whether the element is a Null Value (NaN) or Not.</a:t>
            </a:r>
            <a:endParaRPr/>
          </a:p>
          <a:p>
            <a:pPr marL="0" lvl="0" indent="0" algn="l" rtl="0">
              <a:spcBef>
                <a:spcPts val="1200"/>
              </a:spcBef>
              <a:spcAft>
                <a:spcPts val="0"/>
              </a:spcAft>
              <a:buNone/>
            </a:pPr>
            <a:r>
              <a:rPr lang="en"/>
              <a:t>Detects missing values in the DataFrame.</a:t>
            </a:r>
            <a:endParaRPr/>
          </a:p>
          <a:p>
            <a:pPr marL="0" lvl="0" indent="0" algn="l" rtl="0">
              <a:spcBef>
                <a:spcPts val="1200"/>
              </a:spcBef>
              <a:spcAft>
                <a:spcPts val="1200"/>
              </a:spcAft>
              <a:buClr>
                <a:schemeClr val="dk1"/>
              </a:buClr>
              <a:buSzPts val="1100"/>
              <a:buFont typeface="Arial"/>
              <a:buNone/>
            </a:pPr>
            <a:r>
              <a:rPr lang="en"/>
              <a:t>Using df.isna().sum() gives us the Number of Null Values in Each Column of the DataFrame.</a:t>
            </a:r>
            <a:endParaRPr/>
          </a:p>
        </p:txBody>
      </p:sp>
      <p:sp>
        <p:nvSpPr>
          <p:cNvPr id="891" name="Google Shape;891;p1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pic>
        <p:nvPicPr>
          <p:cNvPr id="892" name="Google Shape;892;p131"/>
          <p:cNvPicPr preferRelativeResize="0"/>
          <p:nvPr/>
        </p:nvPicPr>
        <p:blipFill>
          <a:blip r:embed="rId3">
            <a:alphaModFix/>
          </a:blip>
          <a:stretch>
            <a:fillRect/>
          </a:stretch>
        </p:blipFill>
        <p:spPr>
          <a:xfrm>
            <a:off x="2942100" y="1170100"/>
            <a:ext cx="3611301" cy="3820975"/>
          </a:xfrm>
          <a:prstGeom prst="rect">
            <a:avLst/>
          </a:prstGeom>
          <a:noFill/>
          <a:ln>
            <a:noFill/>
          </a:ln>
        </p:spPr>
      </p:pic>
      <p:pic>
        <p:nvPicPr>
          <p:cNvPr id="893" name="Google Shape;893;p131"/>
          <p:cNvPicPr preferRelativeResize="0"/>
          <p:nvPr/>
        </p:nvPicPr>
        <p:blipFill>
          <a:blip r:embed="rId4">
            <a:alphaModFix/>
          </a:blip>
          <a:stretch>
            <a:fillRect/>
          </a:stretch>
        </p:blipFill>
        <p:spPr>
          <a:xfrm>
            <a:off x="6705800" y="1170125"/>
            <a:ext cx="2209600" cy="38209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pic>
        <p:nvPicPr>
          <p:cNvPr id="898" name="Google Shape;898;p132"/>
          <p:cNvPicPr preferRelativeResize="0"/>
          <p:nvPr/>
        </p:nvPicPr>
        <p:blipFill rotWithShape="1">
          <a:blip r:embed="rId3">
            <a:alphaModFix/>
          </a:blip>
          <a:srcRect l="12668" t="14704" r="12765" b="17995"/>
          <a:stretch/>
        </p:blipFill>
        <p:spPr>
          <a:xfrm>
            <a:off x="2654313" y="840937"/>
            <a:ext cx="3835374" cy="34616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sp>
        <p:nvSpPr>
          <p:cNvPr id="904" name="Google Shape;904;p133"/>
          <p:cNvSpPr txBox="1">
            <a:spLocks noGrp="1"/>
          </p:cNvSpPr>
          <p:nvPr>
            <p:ph type="body" idx="1"/>
          </p:nvPr>
        </p:nvSpPr>
        <p:spPr>
          <a:xfrm>
            <a:off x="311700" y="1152475"/>
            <a:ext cx="2706600" cy="385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df.dropna()</a:t>
            </a:r>
            <a:endParaRPr b="1"/>
          </a:p>
          <a:p>
            <a:pPr marL="0" lvl="0" indent="0" algn="l" rtl="0">
              <a:spcBef>
                <a:spcPts val="1200"/>
              </a:spcBef>
              <a:spcAft>
                <a:spcPts val="0"/>
              </a:spcAft>
              <a:buNone/>
            </a:pPr>
            <a:r>
              <a:rPr lang="en"/>
              <a:t>Drops the Rows (or Columns) where there is a Null Value in the Dataframe.</a:t>
            </a:r>
            <a:endParaRPr/>
          </a:p>
          <a:p>
            <a:pPr marL="0" lvl="0" indent="0" algn="l" rtl="0">
              <a:spcBef>
                <a:spcPts val="1200"/>
              </a:spcBef>
              <a:spcAft>
                <a:spcPts val="0"/>
              </a:spcAft>
              <a:buNone/>
            </a:pPr>
            <a:r>
              <a:rPr lang="en"/>
              <a:t>axis=’rows’ drops the rows having at least 1 NaN.</a:t>
            </a:r>
            <a:endParaRPr/>
          </a:p>
          <a:p>
            <a:pPr marL="0" lvl="0" indent="0" algn="l" rtl="0">
              <a:spcBef>
                <a:spcPts val="1200"/>
              </a:spcBef>
              <a:spcAft>
                <a:spcPts val="1200"/>
              </a:spcAft>
              <a:buNone/>
            </a:pPr>
            <a:r>
              <a:rPr lang="en"/>
              <a:t>inplace=True modifies the Original Dataframe.</a:t>
            </a:r>
            <a:endParaRPr/>
          </a:p>
        </p:txBody>
      </p:sp>
      <p:pic>
        <p:nvPicPr>
          <p:cNvPr id="905" name="Google Shape;905;p133"/>
          <p:cNvPicPr preferRelativeResize="0"/>
          <p:nvPr/>
        </p:nvPicPr>
        <p:blipFill>
          <a:blip r:embed="rId3">
            <a:alphaModFix/>
          </a:blip>
          <a:stretch>
            <a:fillRect/>
          </a:stretch>
        </p:blipFill>
        <p:spPr>
          <a:xfrm>
            <a:off x="3018300" y="1152475"/>
            <a:ext cx="5820900" cy="3856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solidFill>
                <a:schemeClr val="accent1"/>
              </a:solidFill>
            </a:endParaRPr>
          </a:p>
          <a:p>
            <a:pPr marL="0" lvl="0" indent="0" algn="l" rtl="0">
              <a:spcBef>
                <a:spcPts val="1200"/>
              </a:spcBef>
              <a:spcAft>
                <a:spcPts val="0"/>
              </a:spcAft>
              <a:buNone/>
            </a:pPr>
            <a:r>
              <a:rPr lang="en">
                <a:solidFill>
                  <a:schemeClr val="accent1"/>
                </a:solidFill>
              </a:rPr>
              <a:t>A simple task for counting the </a:t>
            </a:r>
            <a:r>
              <a:rPr lang="en" b="1">
                <a:solidFill>
                  <a:schemeClr val="accent1"/>
                </a:solidFill>
              </a:rPr>
              <a:t>number of </a:t>
            </a:r>
            <a:r>
              <a:rPr lang="en">
                <a:solidFill>
                  <a:schemeClr val="accent1"/>
                </a:solidFill>
              </a:rPr>
              <a:t>                                                                                                                 </a:t>
            </a:r>
            <a:r>
              <a:rPr lang="en" b="1">
                <a:solidFill>
                  <a:schemeClr val="accent1"/>
                </a:solidFill>
              </a:rPr>
              <a:t>of occurrence </a:t>
            </a:r>
            <a:r>
              <a:rPr lang="en">
                <a:solidFill>
                  <a:schemeClr val="accent1"/>
                </a:solidFill>
              </a:rPr>
              <a:t>of a particular element in an array                                                                                                               is so much longer in C than in Python !</a:t>
            </a:r>
            <a:endParaRPr>
              <a:solidFill>
                <a:schemeClr val="accent1"/>
              </a:solidFill>
            </a:endParaRPr>
          </a:p>
          <a:p>
            <a:pPr marL="0" lvl="0" indent="0" algn="l" rtl="0">
              <a:spcBef>
                <a:spcPts val="1200"/>
              </a:spcBef>
              <a:spcAft>
                <a:spcPts val="1200"/>
              </a:spcAft>
              <a:buNone/>
            </a:pPr>
            <a:r>
              <a:rPr lang="en">
                <a:solidFill>
                  <a:schemeClr val="accent1"/>
                </a:solidFill>
              </a:rPr>
              <a:t>Look it for yourself !</a:t>
            </a:r>
            <a:endParaRPr>
              <a:solidFill>
                <a:schemeClr val="accent1"/>
              </a:solidFill>
            </a:endParaRPr>
          </a:p>
        </p:txBody>
      </p:sp>
      <p:sp>
        <p:nvSpPr>
          <p:cNvPr id="178" name="Google Shape;178;p3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
              <a:t>Python wins??? </a:t>
            </a:r>
            <a:r>
              <a:rPr lang="en" strike="sngStrike"/>
              <a:t>Wait, not yet!</a:t>
            </a:r>
            <a:r>
              <a:rPr lang="en"/>
              <a:t> - Now, yes - Maybe?</a:t>
            </a:r>
            <a:endParaRPr/>
          </a:p>
        </p:txBody>
      </p:sp>
      <p:pic>
        <p:nvPicPr>
          <p:cNvPr id="179" name="Google Shape;179;p35"/>
          <p:cNvPicPr preferRelativeResize="0"/>
          <p:nvPr/>
        </p:nvPicPr>
        <p:blipFill>
          <a:blip r:embed="rId3">
            <a:alphaModFix/>
          </a:blip>
          <a:stretch>
            <a:fillRect/>
          </a:stretch>
        </p:blipFill>
        <p:spPr>
          <a:xfrm>
            <a:off x="4479200" y="1354125"/>
            <a:ext cx="4593676" cy="3358750"/>
          </a:xfrm>
          <a:prstGeom prst="rect">
            <a:avLst/>
          </a:prstGeom>
          <a:noFill/>
          <a:ln>
            <a:noFill/>
          </a:ln>
        </p:spPr>
      </p:pic>
      <p:pic>
        <p:nvPicPr>
          <p:cNvPr id="180" name="Google Shape;180;p35"/>
          <p:cNvPicPr preferRelativeResize="0"/>
          <p:nvPr/>
        </p:nvPicPr>
        <p:blipFill>
          <a:blip r:embed="rId4">
            <a:alphaModFix/>
          </a:blip>
          <a:stretch>
            <a:fillRect/>
          </a:stretch>
        </p:blipFill>
        <p:spPr>
          <a:xfrm>
            <a:off x="235500" y="3092500"/>
            <a:ext cx="4004725" cy="14763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34"/>
          <p:cNvSpPr txBox="1">
            <a:spLocks noGrp="1"/>
          </p:cNvSpPr>
          <p:nvPr>
            <p:ph type="body" idx="1"/>
          </p:nvPr>
        </p:nvSpPr>
        <p:spPr>
          <a:xfrm>
            <a:off x="311700" y="1152475"/>
            <a:ext cx="2706600" cy="385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df.reset_index()</a:t>
            </a:r>
            <a:endParaRPr b="1"/>
          </a:p>
          <a:p>
            <a:pPr marL="0" lvl="0" indent="0" algn="l" rtl="0">
              <a:spcBef>
                <a:spcPts val="1200"/>
              </a:spcBef>
              <a:spcAft>
                <a:spcPts val="0"/>
              </a:spcAft>
              <a:buNone/>
            </a:pPr>
            <a:r>
              <a:rPr lang="en"/>
              <a:t>Resets the Index of the Dataframe to the Default Index(0 to Rows-1).</a:t>
            </a:r>
            <a:endParaRPr/>
          </a:p>
          <a:p>
            <a:pPr marL="0" lvl="0" indent="0" algn="l" rtl="0">
              <a:spcBef>
                <a:spcPts val="1200"/>
              </a:spcBef>
              <a:spcAft>
                <a:spcPts val="1200"/>
              </a:spcAft>
              <a:buNone/>
            </a:pPr>
            <a:r>
              <a:rPr lang="en"/>
              <a:t>drop=True avoids adding the Old Index as a Column to the Dataframe.</a:t>
            </a:r>
            <a:endParaRPr/>
          </a:p>
        </p:txBody>
      </p:sp>
      <p:sp>
        <p:nvSpPr>
          <p:cNvPr id="911" name="Google Shape;911;p1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pic>
        <p:nvPicPr>
          <p:cNvPr id="912" name="Google Shape;912;p134"/>
          <p:cNvPicPr preferRelativeResize="0"/>
          <p:nvPr/>
        </p:nvPicPr>
        <p:blipFill>
          <a:blip r:embed="rId3">
            <a:alphaModFix/>
          </a:blip>
          <a:stretch>
            <a:fillRect/>
          </a:stretch>
        </p:blipFill>
        <p:spPr>
          <a:xfrm>
            <a:off x="3018300" y="1152475"/>
            <a:ext cx="5488088" cy="38209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3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sp>
        <p:nvSpPr>
          <p:cNvPr id="918" name="Google Shape;918;p135"/>
          <p:cNvSpPr txBox="1">
            <a:spLocks noGrp="1"/>
          </p:cNvSpPr>
          <p:nvPr>
            <p:ph type="body" idx="1"/>
          </p:nvPr>
        </p:nvSpPr>
        <p:spPr>
          <a:xfrm>
            <a:off x="311700" y="1074925"/>
            <a:ext cx="2706600" cy="1695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800" b="1"/>
              <a:t>df[column].mean()</a:t>
            </a:r>
            <a:endParaRPr sz="1800" b="1"/>
          </a:p>
          <a:p>
            <a:pPr marL="0" lvl="0" indent="0" algn="l" rtl="0">
              <a:spcBef>
                <a:spcPts val="1200"/>
              </a:spcBef>
              <a:spcAft>
                <a:spcPts val="1200"/>
              </a:spcAft>
              <a:buNone/>
            </a:pPr>
            <a:r>
              <a:rPr lang="en" sz="1800"/>
              <a:t>Returns the Mean of a Numerical Column of the Dataframe.</a:t>
            </a:r>
            <a:endParaRPr sz="1800"/>
          </a:p>
        </p:txBody>
      </p:sp>
      <p:pic>
        <p:nvPicPr>
          <p:cNvPr id="919" name="Google Shape;919;p135"/>
          <p:cNvPicPr preferRelativeResize="0"/>
          <p:nvPr/>
        </p:nvPicPr>
        <p:blipFill>
          <a:blip r:embed="rId3">
            <a:alphaModFix/>
          </a:blip>
          <a:stretch>
            <a:fillRect/>
          </a:stretch>
        </p:blipFill>
        <p:spPr>
          <a:xfrm>
            <a:off x="311700" y="2770325"/>
            <a:ext cx="2598200" cy="1428750"/>
          </a:xfrm>
          <a:prstGeom prst="rect">
            <a:avLst/>
          </a:prstGeom>
          <a:noFill/>
          <a:ln>
            <a:noFill/>
          </a:ln>
        </p:spPr>
      </p:pic>
      <p:pic>
        <p:nvPicPr>
          <p:cNvPr id="920" name="Google Shape;920;p135"/>
          <p:cNvPicPr preferRelativeResize="0"/>
          <p:nvPr/>
        </p:nvPicPr>
        <p:blipFill>
          <a:blip r:embed="rId4">
            <a:alphaModFix/>
          </a:blip>
          <a:stretch>
            <a:fillRect/>
          </a:stretch>
        </p:blipFill>
        <p:spPr>
          <a:xfrm>
            <a:off x="3018300" y="2770325"/>
            <a:ext cx="2598200" cy="1466850"/>
          </a:xfrm>
          <a:prstGeom prst="rect">
            <a:avLst/>
          </a:prstGeom>
          <a:noFill/>
          <a:ln>
            <a:noFill/>
          </a:ln>
        </p:spPr>
      </p:pic>
      <p:pic>
        <p:nvPicPr>
          <p:cNvPr id="921" name="Google Shape;921;p135"/>
          <p:cNvPicPr preferRelativeResize="0"/>
          <p:nvPr/>
        </p:nvPicPr>
        <p:blipFill>
          <a:blip r:embed="rId5">
            <a:alphaModFix/>
          </a:blip>
          <a:stretch>
            <a:fillRect/>
          </a:stretch>
        </p:blipFill>
        <p:spPr>
          <a:xfrm>
            <a:off x="5724900" y="2733125"/>
            <a:ext cx="2598200" cy="1695450"/>
          </a:xfrm>
          <a:prstGeom prst="rect">
            <a:avLst/>
          </a:prstGeom>
          <a:noFill/>
          <a:ln>
            <a:noFill/>
          </a:ln>
        </p:spPr>
      </p:pic>
      <p:sp>
        <p:nvSpPr>
          <p:cNvPr id="922" name="Google Shape;922;p135"/>
          <p:cNvSpPr txBox="1"/>
          <p:nvPr/>
        </p:nvSpPr>
        <p:spPr>
          <a:xfrm>
            <a:off x="3018300" y="1068425"/>
            <a:ext cx="2706600" cy="157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lt2"/>
                </a:solidFill>
              </a:rPr>
              <a:t>df[column].median()</a:t>
            </a:r>
            <a:endParaRPr sz="1800" b="1">
              <a:solidFill>
                <a:schemeClr val="lt2"/>
              </a:solidFill>
            </a:endParaRPr>
          </a:p>
          <a:p>
            <a:pPr marL="0" lvl="0" indent="0" algn="l" rtl="0">
              <a:lnSpc>
                <a:spcPct val="115000"/>
              </a:lnSpc>
              <a:spcBef>
                <a:spcPts val="1200"/>
              </a:spcBef>
              <a:spcAft>
                <a:spcPts val="1200"/>
              </a:spcAft>
              <a:buNone/>
            </a:pPr>
            <a:r>
              <a:rPr lang="en" sz="1800">
                <a:solidFill>
                  <a:schemeClr val="lt2"/>
                </a:solidFill>
              </a:rPr>
              <a:t>Returns the Median of a Numerical Column of the Dataframe.</a:t>
            </a:r>
            <a:endParaRPr sz="1800">
              <a:solidFill>
                <a:schemeClr val="lt2"/>
              </a:solidFill>
            </a:endParaRPr>
          </a:p>
        </p:txBody>
      </p:sp>
      <p:sp>
        <p:nvSpPr>
          <p:cNvPr id="923" name="Google Shape;923;p135"/>
          <p:cNvSpPr txBox="1"/>
          <p:nvPr/>
        </p:nvSpPr>
        <p:spPr>
          <a:xfrm>
            <a:off x="5724900" y="1068425"/>
            <a:ext cx="3000000" cy="125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lt2"/>
                </a:solidFill>
              </a:rPr>
              <a:t>df[column].mode()</a:t>
            </a:r>
            <a:endParaRPr sz="1800" b="1">
              <a:solidFill>
                <a:schemeClr val="lt2"/>
              </a:solidFill>
            </a:endParaRPr>
          </a:p>
          <a:p>
            <a:pPr marL="0" lvl="0" indent="0" algn="l" rtl="0">
              <a:lnSpc>
                <a:spcPct val="115000"/>
              </a:lnSpc>
              <a:spcBef>
                <a:spcPts val="1200"/>
              </a:spcBef>
              <a:spcAft>
                <a:spcPts val="1200"/>
              </a:spcAft>
              <a:buNone/>
            </a:pPr>
            <a:r>
              <a:rPr lang="en" sz="1800">
                <a:solidFill>
                  <a:schemeClr val="lt2"/>
                </a:solidFill>
              </a:rPr>
              <a:t>Returns the Mode of a Column of the Dataframe.</a:t>
            </a:r>
            <a:endParaRPr sz="1800">
              <a:solidFill>
                <a:schemeClr val="lt2"/>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3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sp>
        <p:nvSpPr>
          <p:cNvPr id="929" name="Google Shape;929;p136"/>
          <p:cNvSpPr txBox="1">
            <a:spLocks noGrp="1"/>
          </p:cNvSpPr>
          <p:nvPr>
            <p:ph type="body" idx="1"/>
          </p:nvPr>
        </p:nvSpPr>
        <p:spPr>
          <a:xfrm>
            <a:off x="311700" y="1152475"/>
            <a:ext cx="2349000" cy="385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df.fillna()</a:t>
            </a:r>
            <a:endParaRPr b="1"/>
          </a:p>
          <a:p>
            <a:pPr marL="0" lvl="0" indent="0" algn="l" rtl="0">
              <a:spcBef>
                <a:spcPts val="1200"/>
              </a:spcBef>
              <a:spcAft>
                <a:spcPts val="0"/>
              </a:spcAft>
              <a:buNone/>
            </a:pPr>
            <a:r>
              <a:rPr lang="en"/>
              <a:t>Fills the NaN Values in the Dataframe using the given value.</a:t>
            </a:r>
            <a:endParaRPr/>
          </a:p>
          <a:p>
            <a:pPr marL="0" lvl="0" indent="0" algn="l" rtl="0">
              <a:spcBef>
                <a:spcPts val="1200"/>
              </a:spcBef>
              <a:spcAft>
                <a:spcPts val="0"/>
              </a:spcAft>
              <a:buNone/>
            </a:pPr>
            <a:r>
              <a:rPr lang="en"/>
              <a:t>Generally NaN Values are filled using Mean, Median, Mode depending on the Column.</a:t>
            </a:r>
            <a:endParaRPr/>
          </a:p>
          <a:p>
            <a:pPr marL="0" lvl="0" indent="0" algn="l" rtl="0">
              <a:spcBef>
                <a:spcPts val="1200"/>
              </a:spcBef>
              <a:spcAft>
                <a:spcPts val="1200"/>
              </a:spcAft>
              <a:buNone/>
            </a:pPr>
            <a:r>
              <a:rPr lang="en"/>
              <a:t>inplace=True modifies the Original Dataframe.</a:t>
            </a:r>
            <a:endParaRPr/>
          </a:p>
        </p:txBody>
      </p:sp>
      <p:pic>
        <p:nvPicPr>
          <p:cNvPr id="930" name="Google Shape;930;p136"/>
          <p:cNvPicPr preferRelativeResize="0"/>
          <p:nvPr/>
        </p:nvPicPr>
        <p:blipFill>
          <a:blip r:embed="rId3">
            <a:alphaModFix/>
          </a:blip>
          <a:stretch>
            <a:fillRect/>
          </a:stretch>
        </p:blipFill>
        <p:spPr>
          <a:xfrm>
            <a:off x="6273650" y="1085062"/>
            <a:ext cx="2558649" cy="3991024"/>
          </a:xfrm>
          <a:prstGeom prst="rect">
            <a:avLst/>
          </a:prstGeom>
          <a:noFill/>
          <a:ln>
            <a:noFill/>
          </a:ln>
        </p:spPr>
      </p:pic>
      <p:pic>
        <p:nvPicPr>
          <p:cNvPr id="931" name="Google Shape;931;p136"/>
          <p:cNvPicPr preferRelativeResize="0"/>
          <p:nvPr/>
        </p:nvPicPr>
        <p:blipFill>
          <a:blip r:embed="rId4">
            <a:alphaModFix/>
          </a:blip>
          <a:stretch>
            <a:fillRect/>
          </a:stretch>
        </p:blipFill>
        <p:spPr>
          <a:xfrm>
            <a:off x="2660700" y="1152475"/>
            <a:ext cx="3426074" cy="38562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37"/>
          <p:cNvSpPr txBox="1">
            <a:spLocks noGrp="1"/>
          </p:cNvSpPr>
          <p:nvPr>
            <p:ph type="body" idx="1"/>
          </p:nvPr>
        </p:nvSpPr>
        <p:spPr>
          <a:xfrm>
            <a:off x="311700" y="1152475"/>
            <a:ext cx="2706600" cy="385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df.group_by()</a:t>
            </a:r>
            <a:endParaRPr b="1"/>
          </a:p>
          <a:p>
            <a:pPr marL="0" lvl="0" indent="0" algn="l" rtl="0">
              <a:spcBef>
                <a:spcPts val="1200"/>
              </a:spcBef>
              <a:spcAft>
                <a:spcPts val="0"/>
              </a:spcAft>
              <a:buNone/>
            </a:pPr>
            <a:r>
              <a:rPr lang="en"/>
              <a:t>Groups the Dataframe by a column or series of columns and returns it.</a:t>
            </a:r>
            <a:endParaRPr/>
          </a:p>
          <a:p>
            <a:pPr marL="0" lvl="0" indent="0" algn="l" rtl="0">
              <a:spcBef>
                <a:spcPts val="1200"/>
              </a:spcBef>
              <a:spcAft>
                <a:spcPts val="1200"/>
              </a:spcAft>
              <a:buNone/>
            </a:pPr>
            <a:r>
              <a:rPr lang="en"/>
              <a:t>This is used to group large amounts of data and perform operations like mean, sum, max on them.</a:t>
            </a:r>
            <a:endParaRPr/>
          </a:p>
        </p:txBody>
      </p:sp>
      <p:sp>
        <p:nvSpPr>
          <p:cNvPr id="937" name="Google Shape;937;p13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pic>
        <p:nvPicPr>
          <p:cNvPr id="938" name="Google Shape;938;p137"/>
          <p:cNvPicPr preferRelativeResize="0"/>
          <p:nvPr/>
        </p:nvPicPr>
        <p:blipFill>
          <a:blip r:embed="rId3">
            <a:alphaModFix/>
          </a:blip>
          <a:stretch>
            <a:fillRect/>
          </a:stretch>
        </p:blipFill>
        <p:spPr>
          <a:xfrm>
            <a:off x="3170700" y="1170125"/>
            <a:ext cx="5122323" cy="382097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38"/>
          <p:cNvSpPr txBox="1">
            <a:spLocks noGrp="1"/>
          </p:cNvSpPr>
          <p:nvPr>
            <p:ph type="body" idx="1"/>
          </p:nvPr>
        </p:nvSpPr>
        <p:spPr>
          <a:xfrm>
            <a:off x="311700" y="1152475"/>
            <a:ext cx="2706600" cy="385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df.value_counts()</a:t>
            </a:r>
            <a:endParaRPr b="1"/>
          </a:p>
          <a:p>
            <a:pPr marL="0" lvl="0" indent="0" algn="l" rtl="0">
              <a:spcBef>
                <a:spcPts val="1200"/>
              </a:spcBef>
              <a:spcAft>
                <a:spcPts val="0"/>
              </a:spcAft>
              <a:buNone/>
            </a:pPr>
            <a:r>
              <a:rPr lang="en"/>
              <a:t>Returns the Counts of Unique Rows in a Data Frame.</a:t>
            </a:r>
            <a:endParaRPr/>
          </a:p>
          <a:p>
            <a:pPr marL="0" lvl="0" indent="0" algn="l" rtl="0">
              <a:spcBef>
                <a:spcPts val="1200"/>
              </a:spcBef>
              <a:spcAft>
                <a:spcPts val="1200"/>
              </a:spcAft>
              <a:buNone/>
            </a:pPr>
            <a:r>
              <a:rPr lang="en"/>
              <a:t>For a Column, it gives the counts of unique elements.</a:t>
            </a:r>
            <a:endParaRPr/>
          </a:p>
        </p:txBody>
      </p:sp>
      <p:sp>
        <p:nvSpPr>
          <p:cNvPr id="944" name="Google Shape;944;p13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pic>
        <p:nvPicPr>
          <p:cNvPr id="945" name="Google Shape;945;p138"/>
          <p:cNvPicPr preferRelativeResize="0"/>
          <p:nvPr/>
        </p:nvPicPr>
        <p:blipFill>
          <a:blip r:embed="rId3">
            <a:alphaModFix/>
          </a:blip>
          <a:stretch>
            <a:fillRect/>
          </a:stretch>
        </p:blipFill>
        <p:spPr>
          <a:xfrm>
            <a:off x="3170700" y="1170125"/>
            <a:ext cx="4749147" cy="38209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39"/>
          <p:cNvSpPr txBox="1">
            <a:spLocks noGrp="1"/>
          </p:cNvSpPr>
          <p:nvPr>
            <p:ph type="body" idx="1"/>
          </p:nvPr>
        </p:nvSpPr>
        <p:spPr>
          <a:xfrm>
            <a:off x="4143725" y="1017725"/>
            <a:ext cx="4260300" cy="1021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523"/>
              <a:buNone/>
            </a:pPr>
            <a:r>
              <a:rPr lang="en" sz="1500" b="1"/>
              <a:t>df[col].unique()</a:t>
            </a:r>
            <a:endParaRPr sz="1500" b="1"/>
          </a:p>
          <a:p>
            <a:pPr marL="0" lvl="0" indent="0" algn="l" rtl="0">
              <a:lnSpc>
                <a:spcPct val="105000"/>
              </a:lnSpc>
              <a:spcBef>
                <a:spcPts val="1200"/>
              </a:spcBef>
              <a:spcAft>
                <a:spcPts val="1200"/>
              </a:spcAft>
              <a:buSzPts val="523"/>
              <a:buNone/>
            </a:pPr>
            <a:r>
              <a:rPr lang="en" sz="1500"/>
              <a:t>Returns all the Unique Elements of a Column as an array.</a:t>
            </a:r>
            <a:endParaRPr sz="1500"/>
          </a:p>
        </p:txBody>
      </p:sp>
      <p:sp>
        <p:nvSpPr>
          <p:cNvPr id="951" name="Google Shape;951;p139"/>
          <p:cNvSpPr txBox="1">
            <a:spLocks noGrp="1"/>
          </p:cNvSpPr>
          <p:nvPr>
            <p:ph type="body" idx="1"/>
          </p:nvPr>
        </p:nvSpPr>
        <p:spPr>
          <a:xfrm>
            <a:off x="311700" y="875350"/>
            <a:ext cx="3799500" cy="10215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523"/>
              <a:buNone/>
            </a:pPr>
            <a:r>
              <a:rPr lang="en" sz="1500" b="1"/>
              <a:t>df.nunique()</a:t>
            </a:r>
            <a:endParaRPr sz="1500" b="1"/>
          </a:p>
          <a:p>
            <a:pPr marL="0" lvl="0" indent="0" algn="l" rtl="0">
              <a:lnSpc>
                <a:spcPct val="105000"/>
              </a:lnSpc>
              <a:spcBef>
                <a:spcPts val="1200"/>
              </a:spcBef>
              <a:spcAft>
                <a:spcPts val="1200"/>
              </a:spcAft>
              <a:buSzPts val="523"/>
              <a:buNone/>
            </a:pPr>
            <a:r>
              <a:rPr lang="en" sz="1500"/>
              <a:t>Returns counts of unique elements in each column of Dataframe.</a:t>
            </a:r>
            <a:endParaRPr sz="1500"/>
          </a:p>
        </p:txBody>
      </p:sp>
      <p:sp>
        <p:nvSpPr>
          <p:cNvPr id="952" name="Google Shape;952;p1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pic>
        <p:nvPicPr>
          <p:cNvPr id="953" name="Google Shape;953;p139"/>
          <p:cNvPicPr preferRelativeResize="0"/>
          <p:nvPr/>
        </p:nvPicPr>
        <p:blipFill>
          <a:blip r:embed="rId3">
            <a:alphaModFix/>
          </a:blip>
          <a:stretch>
            <a:fillRect/>
          </a:stretch>
        </p:blipFill>
        <p:spPr>
          <a:xfrm>
            <a:off x="311700" y="1896825"/>
            <a:ext cx="3034250" cy="3076624"/>
          </a:xfrm>
          <a:prstGeom prst="rect">
            <a:avLst/>
          </a:prstGeom>
          <a:noFill/>
          <a:ln>
            <a:noFill/>
          </a:ln>
        </p:spPr>
      </p:pic>
      <p:pic>
        <p:nvPicPr>
          <p:cNvPr id="954" name="Google Shape;954;p139"/>
          <p:cNvPicPr preferRelativeResize="0"/>
          <p:nvPr/>
        </p:nvPicPr>
        <p:blipFill>
          <a:blip r:embed="rId4">
            <a:alphaModFix/>
          </a:blip>
          <a:stretch>
            <a:fillRect/>
          </a:stretch>
        </p:blipFill>
        <p:spPr>
          <a:xfrm>
            <a:off x="4143725" y="2039225"/>
            <a:ext cx="4648274" cy="17872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40"/>
          <p:cNvSpPr txBox="1">
            <a:spLocks noGrp="1"/>
          </p:cNvSpPr>
          <p:nvPr>
            <p:ph type="body" idx="1"/>
          </p:nvPr>
        </p:nvSpPr>
        <p:spPr>
          <a:xfrm>
            <a:off x="311700" y="1017725"/>
            <a:ext cx="4260300" cy="9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358"/>
              <a:buNone/>
            </a:pPr>
            <a:r>
              <a:rPr lang="en" sz="1400" b="1"/>
              <a:t>df.nlargest(n,columns)</a:t>
            </a:r>
            <a:endParaRPr sz="1400" b="1"/>
          </a:p>
          <a:p>
            <a:pPr marL="0" lvl="0" indent="0" algn="l" rtl="0">
              <a:spcBef>
                <a:spcPts val="1200"/>
              </a:spcBef>
              <a:spcAft>
                <a:spcPts val="1200"/>
              </a:spcAft>
              <a:buSzPts val="358"/>
              <a:buNone/>
            </a:pPr>
            <a:r>
              <a:rPr lang="en" sz="1400"/>
              <a:t>Returns the First n Rows ordered by columns values in descending order.</a:t>
            </a:r>
            <a:endParaRPr sz="1400"/>
          </a:p>
        </p:txBody>
      </p:sp>
      <p:sp>
        <p:nvSpPr>
          <p:cNvPr id="960" name="Google Shape;960;p14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Dataframe General Functions</a:t>
            </a:r>
            <a:endParaRPr/>
          </a:p>
        </p:txBody>
      </p:sp>
      <p:pic>
        <p:nvPicPr>
          <p:cNvPr id="961" name="Google Shape;961;p140"/>
          <p:cNvPicPr preferRelativeResize="0"/>
          <p:nvPr/>
        </p:nvPicPr>
        <p:blipFill>
          <a:blip r:embed="rId3">
            <a:alphaModFix/>
          </a:blip>
          <a:stretch>
            <a:fillRect/>
          </a:stretch>
        </p:blipFill>
        <p:spPr>
          <a:xfrm>
            <a:off x="311700" y="1984375"/>
            <a:ext cx="4191074" cy="2560600"/>
          </a:xfrm>
          <a:prstGeom prst="rect">
            <a:avLst/>
          </a:prstGeom>
          <a:noFill/>
          <a:ln>
            <a:noFill/>
          </a:ln>
        </p:spPr>
      </p:pic>
      <p:sp>
        <p:nvSpPr>
          <p:cNvPr id="962" name="Google Shape;962;p140"/>
          <p:cNvSpPr txBox="1">
            <a:spLocks noGrp="1"/>
          </p:cNvSpPr>
          <p:nvPr>
            <p:ph type="body" idx="1"/>
          </p:nvPr>
        </p:nvSpPr>
        <p:spPr>
          <a:xfrm>
            <a:off x="4572000" y="1017725"/>
            <a:ext cx="4260300" cy="9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358"/>
              <a:buNone/>
            </a:pPr>
            <a:r>
              <a:rPr lang="en" sz="1400" b="1"/>
              <a:t>df.nsmallest(n,columns)</a:t>
            </a:r>
            <a:endParaRPr sz="1400" b="1"/>
          </a:p>
          <a:p>
            <a:pPr marL="0" lvl="0" indent="0" algn="l" rtl="0">
              <a:spcBef>
                <a:spcPts val="1200"/>
              </a:spcBef>
              <a:spcAft>
                <a:spcPts val="1200"/>
              </a:spcAft>
              <a:buSzPts val="358"/>
              <a:buNone/>
            </a:pPr>
            <a:r>
              <a:rPr lang="en" sz="1400"/>
              <a:t>Returns the First n Rows ordered by columns values in descending order.</a:t>
            </a:r>
            <a:endParaRPr sz="1400"/>
          </a:p>
        </p:txBody>
      </p:sp>
      <p:pic>
        <p:nvPicPr>
          <p:cNvPr id="963" name="Google Shape;963;p140"/>
          <p:cNvPicPr preferRelativeResize="0"/>
          <p:nvPr/>
        </p:nvPicPr>
        <p:blipFill>
          <a:blip r:embed="rId4">
            <a:alphaModFix/>
          </a:blip>
          <a:stretch>
            <a:fillRect/>
          </a:stretch>
        </p:blipFill>
        <p:spPr>
          <a:xfrm>
            <a:off x="4572000" y="1984375"/>
            <a:ext cx="4260302" cy="25095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Google Shape;968;p141"/>
          <p:cNvPicPr preferRelativeResize="0"/>
          <p:nvPr/>
        </p:nvPicPr>
        <p:blipFill>
          <a:blip r:embed="rId3">
            <a:alphaModFix/>
          </a:blip>
          <a:stretch>
            <a:fillRect/>
          </a:stretch>
        </p:blipFill>
        <p:spPr>
          <a:xfrm>
            <a:off x="2243625" y="419100"/>
            <a:ext cx="4581525" cy="43053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42"/>
          <p:cNvSpPr txBox="1">
            <a:spLocks noGrp="1"/>
          </p:cNvSpPr>
          <p:nvPr>
            <p:ph type="title"/>
          </p:nvPr>
        </p:nvSpPr>
        <p:spPr>
          <a:xfrm>
            <a:off x="969288" y="154850"/>
            <a:ext cx="2915100" cy="146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0"/>
              <a:t>Intro to </a:t>
            </a:r>
            <a:endParaRPr sz="6000"/>
          </a:p>
        </p:txBody>
      </p:sp>
      <p:pic>
        <p:nvPicPr>
          <p:cNvPr id="974" name="Google Shape;974;p142"/>
          <p:cNvPicPr preferRelativeResize="0"/>
          <p:nvPr/>
        </p:nvPicPr>
        <p:blipFill>
          <a:blip r:embed="rId3">
            <a:alphaModFix/>
          </a:blip>
          <a:stretch>
            <a:fillRect/>
          </a:stretch>
        </p:blipFill>
        <p:spPr>
          <a:xfrm>
            <a:off x="3802738" y="210925"/>
            <a:ext cx="4371975" cy="1047750"/>
          </a:xfrm>
          <a:prstGeom prst="rect">
            <a:avLst/>
          </a:prstGeom>
          <a:noFill/>
          <a:ln>
            <a:noFill/>
          </a:ln>
        </p:spPr>
      </p:pic>
      <p:pic>
        <p:nvPicPr>
          <p:cNvPr id="975" name="Google Shape;975;p142"/>
          <p:cNvPicPr preferRelativeResize="0"/>
          <p:nvPr/>
        </p:nvPicPr>
        <p:blipFill>
          <a:blip r:embed="rId4">
            <a:alphaModFix/>
          </a:blip>
          <a:stretch>
            <a:fillRect/>
          </a:stretch>
        </p:blipFill>
        <p:spPr>
          <a:xfrm>
            <a:off x="2234825" y="1682175"/>
            <a:ext cx="4674325" cy="28143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Matplotlib? What is it?</a:t>
            </a:r>
            <a:endParaRPr/>
          </a:p>
        </p:txBody>
      </p:sp>
      <p:sp>
        <p:nvSpPr>
          <p:cNvPr id="981" name="Google Shape;981;p143"/>
          <p:cNvSpPr txBox="1">
            <a:spLocks noGrp="1"/>
          </p:cNvSpPr>
          <p:nvPr>
            <p:ph type="body" idx="1"/>
          </p:nvPr>
        </p:nvSpPr>
        <p:spPr>
          <a:xfrm>
            <a:off x="441300" y="1166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Matplotlib is one of the most popular data visualization libraries in Python and is widely used in scientific computing, data analysis, and machine learning.</a:t>
            </a:r>
            <a:endParaRPr/>
          </a:p>
          <a:p>
            <a:pPr marL="0" lvl="0" indent="0" algn="l" rtl="0">
              <a:spcBef>
                <a:spcPts val="1200"/>
              </a:spcBef>
              <a:spcAft>
                <a:spcPts val="0"/>
              </a:spcAft>
              <a:buNone/>
            </a:pPr>
            <a:r>
              <a:rPr lang="en"/>
              <a:t>Matplotlib is a Python library used for creating static, interactive, and animated visualizations in Python. </a:t>
            </a:r>
            <a:endParaRPr/>
          </a:p>
          <a:p>
            <a:pPr marL="0" lvl="0" indent="0" algn="l" rtl="0">
              <a:spcBef>
                <a:spcPts val="1200"/>
              </a:spcBef>
              <a:spcAft>
                <a:spcPts val="0"/>
              </a:spcAft>
              <a:buNone/>
            </a:pPr>
            <a:r>
              <a:rPr lang="en"/>
              <a:t>It provides a wide variety of customizable 2D and 3D plots, including line plots, scatter plots, bar plots, histograms, and more. </a:t>
            </a:r>
            <a:endParaRPr/>
          </a:p>
          <a:p>
            <a:pPr marL="0" lvl="0" indent="0" algn="l" rtl="0">
              <a:spcBef>
                <a:spcPts val="1200"/>
              </a:spcBef>
              <a:spcAft>
                <a:spcPts val="1200"/>
              </a:spcAft>
              <a:buNone/>
            </a:pPr>
            <a:r>
              <a:rPr lang="en"/>
              <a:t>Matplotlib is compatible with many libraries like numpy,pandas,seaborn,scipy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Inbuilt Functions in Lists</a:t>
            </a:r>
            <a:endParaRPr/>
          </a:p>
        </p:txBody>
      </p:sp>
      <p:sp>
        <p:nvSpPr>
          <p:cNvPr id="186" name="Google Shape;186;p36"/>
          <p:cNvSpPr txBox="1">
            <a:spLocks noGrp="1"/>
          </p:cNvSpPr>
          <p:nvPr>
            <p:ph type="body" idx="1"/>
          </p:nvPr>
        </p:nvSpPr>
        <p:spPr>
          <a:xfrm>
            <a:off x="311700" y="1222325"/>
            <a:ext cx="8520600" cy="34164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425" i="1">
                <a:highlight>
                  <a:srgbClr val="FFFFFF"/>
                </a:highlight>
                <a:latin typeface="Verdana"/>
                <a:ea typeface="Verdana"/>
                <a:cs typeface="Verdana"/>
                <a:sym typeface="Verdana"/>
              </a:rPr>
              <a:t>Due to the popularity of lists, it has a lot of in-built methods </a:t>
            </a:r>
            <a:r>
              <a:rPr lang="en" sz="5425" i="1">
                <a:highlight>
                  <a:schemeClr val="lt1"/>
                </a:highlight>
                <a:latin typeface="Verdana"/>
                <a:ea typeface="Verdana"/>
                <a:cs typeface="Verdana"/>
                <a:sym typeface="Verdana"/>
              </a:rPr>
              <a:t>(which you can explore ) </a:t>
            </a:r>
            <a:r>
              <a:rPr lang="en" sz="5425" i="1">
                <a:highlight>
                  <a:srgbClr val="FFFFFF"/>
                </a:highlight>
                <a:latin typeface="Verdana"/>
                <a:ea typeface="Verdana"/>
                <a:cs typeface="Verdana"/>
                <a:sym typeface="Verdana"/>
              </a:rPr>
              <a:t>listed as </a:t>
            </a:r>
            <a:endParaRPr sz="5025" i="1">
              <a:solidFill>
                <a:schemeClr val="dk2"/>
              </a:solidFill>
              <a:highlight>
                <a:srgbClr val="FFFFFF"/>
              </a:highlight>
              <a:latin typeface="Verdana"/>
              <a:ea typeface="Verdana"/>
              <a:cs typeface="Verdana"/>
              <a:sym typeface="Verdana"/>
            </a:endParaRPr>
          </a:p>
          <a:p>
            <a:pPr marL="0" lvl="0" indent="457200" algn="l" rtl="0">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append()	Adds an element at the end of the list</a:t>
            </a:r>
            <a:endParaRPr sz="4625">
              <a:solidFill>
                <a:schemeClr val="dk2"/>
              </a:solidFill>
              <a:highlight>
                <a:srgbClr val="FFFFFF"/>
              </a:highlight>
              <a:latin typeface="Verdana"/>
              <a:ea typeface="Verdana"/>
              <a:cs typeface="Verdana"/>
              <a:sym typeface="Verdana"/>
            </a:endParaRPr>
          </a:p>
          <a:p>
            <a:pPr marL="0" lvl="0" indent="457200" algn="l" rtl="0">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copy()	Returns a copy of the list</a:t>
            </a:r>
            <a:endParaRPr sz="4625">
              <a:solidFill>
                <a:schemeClr val="dk2"/>
              </a:solidFill>
              <a:highlight>
                <a:srgbClr val="FFFFFF"/>
              </a:highlight>
              <a:latin typeface="Verdana"/>
              <a:ea typeface="Verdana"/>
              <a:cs typeface="Verdana"/>
              <a:sym typeface="Verdana"/>
            </a:endParaRPr>
          </a:p>
          <a:p>
            <a:pPr marL="0" lvl="0" indent="457200" algn="l" rtl="0">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count()	Returns the number of elements with the specified value</a:t>
            </a:r>
            <a:endParaRPr sz="4625">
              <a:solidFill>
                <a:schemeClr val="dk2"/>
              </a:solidFill>
              <a:highlight>
                <a:srgbClr val="FFFFFF"/>
              </a:highlight>
              <a:latin typeface="Verdana"/>
              <a:ea typeface="Verdana"/>
              <a:cs typeface="Verdana"/>
              <a:sym typeface="Verdana"/>
            </a:endParaRPr>
          </a:p>
          <a:p>
            <a:pPr marL="0" lvl="0" indent="0" algn="l" rtl="0">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	index()	Returns the index of the first element with the specified value</a:t>
            </a:r>
            <a:endParaRPr sz="4625">
              <a:solidFill>
                <a:schemeClr val="dk2"/>
              </a:solidFill>
              <a:highlight>
                <a:srgbClr val="FFFFFF"/>
              </a:highlight>
              <a:latin typeface="Verdana"/>
              <a:ea typeface="Verdana"/>
              <a:cs typeface="Verdana"/>
              <a:sym typeface="Verdana"/>
            </a:endParaRPr>
          </a:p>
          <a:p>
            <a:pPr marL="0" lvl="0" indent="457200" algn="l" rtl="0">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insert()	Adds an element at the specified position</a:t>
            </a:r>
            <a:endParaRPr sz="4625">
              <a:solidFill>
                <a:schemeClr val="dk2"/>
              </a:solidFill>
              <a:highlight>
                <a:srgbClr val="FFFFFF"/>
              </a:highlight>
              <a:latin typeface="Verdana"/>
              <a:ea typeface="Verdana"/>
              <a:cs typeface="Verdana"/>
              <a:sym typeface="Verdana"/>
            </a:endParaRPr>
          </a:p>
          <a:p>
            <a:pPr marL="0" lvl="0" indent="457200" algn="l" rtl="0">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pop()		Removes the element at the specified position</a:t>
            </a:r>
            <a:endParaRPr sz="4625">
              <a:solidFill>
                <a:schemeClr val="dk2"/>
              </a:solidFill>
              <a:highlight>
                <a:srgbClr val="FFFFFF"/>
              </a:highlight>
              <a:latin typeface="Verdana"/>
              <a:ea typeface="Verdana"/>
              <a:cs typeface="Verdana"/>
              <a:sym typeface="Verdana"/>
            </a:endParaRPr>
          </a:p>
          <a:p>
            <a:pPr marL="0" lvl="0" indent="457200" algn="l" rtl="0">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remove()	Removes the item with the specified value</a:t>
            </a:r>
            <a:endParaRPr sz="4625">
              <a:solidFill>
                <a:schemeClr val="dk2"/>
              </a:solidFill>
              <a:highlight>
                <a:srgbClr val="FFFFFF"/>
              </a:highlight>
              <a:latin typeface="Verdana"/>
              <a:ea typeface="Verdana"/>
              <a:cs typeface="Verdana"/>
              <a:sym typeface="Verdana"/>
            </a:endParaRPr>
          </a:p>
          <a:p>
            <a:pPr marL="0" lvl="0" indent="457200" algn="l" rtl="0">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reverse()	Reverses the order of the list</a:t>
            </a:r>
            <a:endParaRPr sz="4625">
              <a:solidFill>
                <a:schemeClr val="dk2"/>
              </a:solidFill>
              <a:highlight>
                <a:srgbClr val="FFFFFF"/>
              </a:highlight>
              <a:latin typeface="Verdana"/>
              <a:ea typeface="Verdana"/>
              <a:cs typeface="Verdana"/>
              <a:sym typeface="Verdana"/>
            </a:endParaRPr>
          </a:p>
          <a:p>
            <a:pPr marL="0" lvl="0" indent="457200" algn="l" rtl="0">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sort()		Sorts the list</a:t>
            </a:r>
            <a:endParaRPr sz="4625">
              <a:solidFill>
                <a:schemeClr val="dk2"/>
              </a:solidFill>
              <a:highlight>
                <a:srgbClr val="FFFFFF"/>
              </a:highlight>
              <a:latin typeface="Verdana"/>
              <a:ea typeface="Verdana"/>
              <a:cs typeface="Verdana"/>
              <a:sym typeface="Verdana"/>
            </a:endParaRPr>
          </a:p>
          <a:p>
            <a:pPr marL="0" lvl="0" indent="0" algn="l" rtl="0">
              <a:spcBef>
                <a:spcPts val="1200"/>
              </a:spcBef>
              <a:spcAft>
                <a:spcPts val="0"/>
              </a:spcAft>
              <a:buNone/>
            </a:pPr>
            <a:endParaRPr sz="1150">
              <a:solidFill>
                <a:schemeClr val="dk2"/>
              </a:solidFill>
              <a:highlight>
                <a:srgbClr val="FFFFFF"/>
              </a:highlight>
              <a:latin typeface="Verdana"/>
              <a:ea typeface="Verdana"/>
              <a:cs typeface="Verdana"/>
              <a:sym typeface="Verdana"/>
            </a:endParaRPr>
          </a:p>
          <a:p>
            <a:pPr marL="0" lvl="0" indent="0" algn="l" rtl="0">
              <a:spcBef>
                <a:spcPts val="1200"/>
              </a:spcBef>
              <a:spcAft>
                <a:spcPts val="1200"/>
              </a:spcAft>
              <a:buNone/>
            </a:pPr>
            <a:endParaRPr sz="1150">
              <a:solidFill>
                <a:schemeClr val="dk2"/>
              </a:solidFill>
              <a:highlight>
                <a:srgbClr val="FFFFFF"/>
              </a:highlight>
              <a:latin typeface="Verdana"/>
              <a:ea typeface="Verdana"/>
              <a:cs typeface="Verdana"/>
              <a:sym typeface="Verdan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144"/>
          <p:cNvPicPr preferRelativeResize="0"/>
          <p:nvPr/>
        </p:nvPicPr>
        <p:blipFill>
          <a:blip r:embed="rId3">
            <a:alphaModFix/>
          </a:blip>
          <a:stretch>
            <a:fillRect/>
          </a:stretch>
        </p:blipFill>
        <p:spPr>
          <a:xfrm>
            <a:off x="1944850" y="470175"/>
            <a:ext cx="5715000" cy="4000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4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Functional plots </a:t>
            </a:r>
            <a:endParaRPr/>
          </a:p>
        </p:txBody>
      </p:sp>
      <p:sp>
        <p:nvSpPr>
          <p:cNvPr id="992" name="Google Shape;992;p145"/>
          <p:cNvSpPr txBox="1">
            <a:spLocks noGrp="1"/>
          </p:cNvSpPr>
          <p:nvPr>
            <p:ph type="body" idx="1"/>
          </p:nvPr>
        </p:nvSpPr>
        <p:spPr>
          <a:xfrm>
            <a:off x="257150" y="9810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Plot is created by calling a function and the resulting plot is displayed</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pic>
        <p:nvPicPr>
          <p:cNvPr id="993" name="Google Shape;993;p145"/>
          <p:cNvPicPr preferRelativeResize="0"/>
          <p:nvPr/>
        </p:nvPicPr>
        <p:blipFill>
          <a:blip r:embed="rId3">
            <a:alphaModFix/>
          </a:blip>
          <a:stretch>
            <a:fillRect/>
          </a:stretch>
        </p:blipFill>
        <p:spPr>
          <a:xfrm>
            <a:off x="213475" y="1623500"/>
            <a:ext cx="5834525" cy="32516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pic>
        <p:nvPicPr>
          <p:cNvPr id="998" name="Google Shape;998;p146"/>
          <p:cNvPicPr preferRelativeResize="0"/>
          <p:nvPr/>
        </p:nvPicPr>
        <p:blipFill>
          <a:blip r:embed="rId3">
            <a:alphaModFix/>
          </a:blip>
          <a:stretch>
            <a:fillRect/>
          </a:stretch>
        </p:blipFill>
        <p:spPr>
          <a:xfrm>
            <a:off x="189250" y="1065450"/>
            <a:ext cx="4382749" cy="3012600"/>
          </a:xfrm>
          <a:prstGeom prst="rect">
            <a:avLst/>
          </a:prstGeom>
          <a:noFill/>
          <a:ln>
            <a:noFill/>
          </a:ln>
        </p:spPr>
      </p:pic>
      <p:pic>
        <p:nvPicPr>
          <p:cNvPr id="999" name="Google Shape;999;p146"/>
          <p:cNvPicPr preferRelativeResize="0"/>
          <p:nvPr/>
        </p:nvPicPr>
        <p:blipFill>
          <a:blip r:embed="rId4">
            <a:alphaModFix/>
          </a:blip>
          <a:stretch>
            <a:fillRect/>
          </a:stretch>
        </p:blipFill>
        <p:spPr>
          <a:xfrm>
            <a:off x="4714875" y="1299100"/>
            <a:ext cx="4175425" cy="26106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4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Multiple plots</a:t>
            </a:r>
            <a:endParaRPr/>
          </a:p>
        </p:txBody>
      </p:sp>
      <p:pic>
        <p:nvPicPr>
          <p:cNvPr id="1005" name="Google Shape;1005;p147"/>
          <p:cNvPicPr preferRelativeResize="0"/>
          <p:nvPr/>
        </p:nvPicPr>
        <p:blipFill>
          <a:blip r:embed="rId3">
            <a:alphaModFix/>
          </a:blip>
          <a:stretch>
            <a:fillRect/>
          </a:stretch>
        </p:blipFill>
        <p:spPr>
          <a:xfrm>
            <a:off x="384750" y="1817525"/>
            <a:ext cx="5715575" cy="24592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148"/>
          <p:cNvPicPr preferRelativeResize="0"/>
          <p:nvPr/>
        </p:nvPicPr>
        <p:blipFill>
          <a:blip r:embed="rId3">
            <a:alphaModFix/>
          </a:blip>
          <a:stretch>
            <a:fillRect/>
          </a:stretch>
        </p:blipFill>
        <p:spPr>
          <a:xfrm>
            <a:off x="2214563" y="957263"/>
            <a:ext cx="4714875" cy="32289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49"/>
          <p:cNvSpPr txBox="1">
            <a:spLocks noGrp="1"/>
          </p:cNvSpPr>
          <p:nvPr>
            <p:ph type="title"/>
          </p:nvPr>
        </p:nvSpPr>
        <p:spPr>
          <a:xfrm>
            <a:off x="211050" y="286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Figure objects</a:t>
            </a:r>
            <a:endParaRPr sz="3400"/>
          </a:p>
        </p:txBody>
      </p:sp>
      <p:pic>
        <p:nvPicPr>
          <p:cNvPr id="1016" name="Google Shape;1016;p149"/>
          <p:cNvPicPr preferRelativeResize="0"/>
          <p:nvPr/>
        </p:nvPicPr>
        <p:blipFill>
          <a:blip r:embed="rId3">
            <a:alphaModFix/>
          </a:blip>
          <a:stretch>
            <a:fillRect/>
          </a:stretch>
        </p:blipFill>
        <p:spPr>
          <a:xfrm>
            <a:off x="311700" y="858875"/>
            <a:ext cx="5640525" cy="402677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pic>
        <p:nvPicPr>
          <p:cNvPr id="1021" name="Google Shape;1021;p150"/>
          <p:cNvPicPr preferRelativeResize="0"/>
          <p:nvPr/>
        </p:nvPicPr>
        <p:blipFill>
          <a:blip r:embed="rId3">
            <a:alphaModFix/>
          </a:blip>
          <a:stretch>
            <a:fillRect/>
          </a:stretch>
        </p:blipFill>
        <p:spPr>
          <a:xfrm>
            <a:off x="1650000" y="459150"/>
            <a:ext cx="5357875" cy="42252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5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Sub plots</a:t>
            </a:r>
            <a:endParaRPr/>
          </a:p>
        </p:txBody>
      </p:sp>
      <p:pic>
        <p:nvPicPr>
          <p:cNvPr id="1027" name="Google Shape;1027;p151"/>
          <p:cNvPicPr preferRelativeResize="0"/>
          <p:nvPr/>
        </p:nvPicPr>
        <p:blipFill>
          <a:blip r:embed="rId3">
            <a:alphaModFix/>
          </a:blip>
          <a:stretch>
            <a:fillRect/>
          </a:stretch>
        </p:blipFill>
        <p:spPr>
          <a:xfrm>
            <a:off x="369425" y="1434624"/>
            <a:ext cx="6856449" cy="28277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pic>
        <p:nvPicPr>
          <p:cNvPr id="1032" name="Google Shape;1032;p152"/>
          <p:cNvPicPr preferRelativeResize="0"/>
          <p:nvPr/>
        </p:nvPicPr>
        <p:blipFill>
          <a:blip r:embed="rId3">
            <a:alphaModFix/>
          </a:blip>
          <a:stretch>
            <a:fillRect/>
          </a:stretch>
        </p:blipFill>
        <p:spPr>
          <a:xfrm>
            <a:off x="919163" y="613200"/>
            <a:ext cx="7305675" cy="36576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5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Appearance options</a:t>
            </a:r>
            <a:endParaRPr/>
          </a:p>
        </p:txBody>
      </p:sp>
      <p:pic>
        <p:nvPicPr>
          <p:cNvPr id="1038" name="Google Shape;1038;p153"/>
          <p:cNvPicPr preferRelativeResize="0"/>
          <p:nvPr/>
        </p:nvPicPr>
        <p:blipFill>
          <a:blip r:embed="rId3">
            <a:alphaModFix/>
          </a:blip>
          <a:stretch>
            <a:fillRect/>
          </a:stretch>
        </p:blipFill>
        <p:spPr>
          <a:xfrm>
            <a:off x="1727088" y="1126925"/>
            <a:ext cx="5689829"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List Comprehension</a:t>
            </a:r>
            <a:endParaRPr/>
          </a:p>
        </p:txBody>
      </p:sp>
      <p:sp>
        <p:nvSpPr>
          <p:cNvPr id="192" name="Google Shape;192;p37"/>
          <p:cNvSpPr txBox="1">
            <a:spLocks noGrp="1"/>
          </p:cNvSpPr>
          <p:nvPr>
            <p:ph type="body" idx="1"/>
          </p:nvPr>
        </p:nvSpPr>
        <p:spPr>
          <a:xfrm>
            <a:off x="254200" y="1152475"/>
            <a:ext cx="8578200" cy="37407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None/>
            </a:pPr>
            <a:r>
              <a:rPr lang="en" sz="1150">
                <a:solidFill>
                  <a:schemeClr val="dk2"/>
                </a:solidFill>
                <a:highlight>
                  <a:srgbClr val="FFFFFF"/>
                </a:highlight>
                <a:latin typeface="Verdana"/>
                <a:ea typeface="Verdana"/>
                <a:cs typeface="Verdana"/>
                <a:sym typeface="Verdana"/>
              </a:rPr>
              <a:t>Use list comprehension when you want to create a new list based on the values of an existing list.</a:t>
            </a:r>
            <a:endParaRPr sz="1150">
              <a:solidFill>
                <a:schemeClr val="dk2"/>
              </a:solidFill>
              <a:highlight>
                <a:srgbClr val="FFFFFF"/>
              </a:highlight>
              <a:latin typeface="Verdana"/>
              <a:ea typeface="Verdana"/>
              <a:cs typeface="Verdana"/>
              <a:sym typeface="Verdana"/>
            </a:endParaRPr>
          </a:p>
          <a:p>
            <a:pPr marL="0" lvl="0" indent="0" algn="l" rtl="0">
              <a:spcBef>
                <a:spcPts val="1400"/>
              </a:spcBef>
              <a:spcAft>
                <a:spcPts val="0"/>
              </a:spcAft>
              <a:buClr>
                <a:schemeClr val="dk2"/>
              </a:buClr>
              <a:buSzPts val="1100"/>
              <a:buFont typeface="Arial"/>
              <a:buNone/>
            </a:pPr>
            <a:r>
              <a:rPr lang="en" sz="1150">
                <a:solidFill>
                  <a:schemeClr val="dk2"/>
                </a:solidFill>
                <a:highlight>
                  <a:srgbClr val="FFFFFF"/>
                </a:highlight>
                <a:latin typeface="Verdana"/>
                <a:ea typeface="Verdana"/>
                <a:cs typeface="Verdana"/>
                <a:sym typeface="Verdana"/>
              </a:rPr>
              <a:t>It offers shorter syntax compared to using for loops to create a new list</a:t>
            </a:r>
            <a:endParaRPr sz="1150">
              <a:solidFill>
                <a:schemeClr val="dk2"/>
              </a:solidFill>
              <a:highlight>
                <a:srgbClr val="FFFFFF"/>
              </a:highlight>
              <a:latin typeface="Verdana"/>
              <a:ea typeface="Verdana"/>
              <a:cs typeface="Verdana"/>
              <a:sym typeface="Verdana"/>
            </a:endParaRPr>
          </a:p>
          <a:p>
            <a:pPr marL="0" lvl="0" indent="0" algn="l" rtl="0">
              <a:spcBef>
                <a:spcPts val="1400"/>
              </a:spcBef>
              <a:spcAft>
                <a:spcPts val="0"/>
              </a:spcAft>
              <a:buClr>
                <a:schemeClr val="dk2"/>
              </a:buClr>
              <a:buSzPts val="1100"/>
              <a:buFont typeface="Arial"/>
              <a:buNone/>
            </a:pPr>
            <a:endParaRPr sz="1100">
              <a:solidFill>
                <a:schemeClr val="dk2"/>
              </a:solidFill>
              <a:latin typeface="Arial"/>
              <a:ea typeface="Arial"/>
              <a:cs typeface="Arial"/>
              <a:sym typeface="Arial"/>
            </a:endParaRPr>
          </a:p>
          <a:p>
            <a:pPr marL="0" lvl="0" indent="0" algn="l" rtl="0">
              <a:spcBef>
                <a:spcPts val="0"/>
              </a:spcBef>
              <a:spcAft>
                <a:spcPts val="1200"/>
              </a:spcAft>
              <a:buNone/>
            </a:pPr>
            <a:endParaRPr/>
          </a:p>
        </p:txBody>
      </p:sp>
      <p:pic>
        <p:nvPicPr>
          <p:cNvPr id="193" name="Google Shape;193;p37"/>
          <p:cNvPicPr preferRelativeResize="0"/>
          <p:nvPr/>
        </p:nvPicPr>
        <p:blipFill>
          <a:blip r:embed="rId3">
            <a:alphaModFix/>
          </a:blip>
          <a:stretch>
            <a:fillRect/>
          </a:stretch>
        </p:blipFill>
        <p:spPr>
          <a:xfrm>
            <a:off x="254200" y="2046475"/>
            <a:ext cx="5206250" cy="29252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54"/>
          <p:cNvSpPr txBox="1">
            <a:spLocks noGrp="1"/>
          </p:cNvSpPr>
          <p:nvPr>
            <p:ph type="title"/>
          </p:nvPr>
        </p:nvSpPr>
        <p:spPr>
          <a:xfrm>
            <a:off x="182100" y="229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TeX Markup</a:t>
            </a:r>
            <a:endParaRPr/>
          </a:p>
        </p:txBody>
      </p:sp>
      <p:pic>
        <p:nvPicPr>
          <p:cNvPr id="1044" name="Google Shape;1044;p154"/>
          <p:cNvPicPr preferRelativeResize="0"/>
          <p:nvPr/>
        </p:nvPicPr>
        <p:blipFill>
          <a:blip r:embed="rId3">
            <a:alphaModFix/>
          </a:blip>
          <a:stretch>
            <a:fillRect/>
          </a:stretch>
        </p:blipFill>
        <p:spPr>
          <a:xfrm>
            <a:off x="921599" y="801725"/>
            <a:ext cx="5816876" cy="41982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55"/>
          <p:cNvSpPr txBox="1">
            <a:spLocks noGrp="1"/>
          </p:cNvSpPr>
          <p:nvPr>
            <p:ph type="title"/>
          </p:nvPr>
        </p:nvSpPr>
        <p:spPr>
          <a:xfrm>
            <a:off x="225975" y="219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Histogram</a:t>
            </a:r>
            <a:endParaRPr/>
          </a:p>
        </p:txBody>
      </p:sp>
      <p:pic>
        <p:nvPicPr>
          <p:cNvPr id="1050" name="Google Shape;1050;p155"/>
          <p:cNvPicPr preferRelativeResize="0"/>
          <p:nvPr/>
        </p:nvPicPr>
        <p:blipFill>
          <a:blip r:embed="rId3">
            <a:alphaModFix/>
          </a:blip>
          <a:stretch>
            <a:fillRect/>
          </a:stretch>
        </p:blipFill>
        <p:spPr>
          <a:xfrm>
            <a:off x="152400" y="944125"/>
            <a:ext cx="5733425" cy="3822275"/>
          </a:xfrm>
          <a:prstGeom prst="rect">
            <a:avLst/>
          </a:prstGeom>
          <a:noFill/>
          <a:ln>
            <a:noFill/>
          </a:ln>
        </p:spPr>
      </p:pic>
      <p:pic>
        <p:nvPicPr>
          <p:cNvPr id="1051" name="Google Shape;1051;p155"/>
          <p:cNvPicPr preferRelativeResize="0"/>
          <p:nvPr/>
        </p:nvPicPr>
        <p:blipFill>
          <a:blip r:embed="rId4">
            <a:alphaModFix/>
          </a:blip>
          <a:stretch>
            <a:fillRect/>
          </a:stretch>
        </p:blipFill>
        <p:spPr>
          <a:xfrm>
            <a:off x="5583278" y="1798550"/>
            <a:ext cx="3272725" cy="2967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56"/>
          <p:cNvPicPr preferRelativeResize="0"/>
          <p:nvPr/>
        </p:nvPicPr>
        <p:blipFill>
          <a:blip r:embed="rId3">
            <a:alphaModFix/>
          </a:blip>
          <a:stretch>
            <a:fillRect/>
          </a:stretch>
        </p:blipFill>
        <p:spPr>
          <a:xfrm>
            <a:off x="1726576" y="414600"/>
            <a:ext cx="5368725" cy="43143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5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t>Bar</a:t>
            </a:r>
            <a:r>
              <a:rPr lang="en" sz="1800">
                <a:solidFill>
                  <a:schemeClr val="accent2"/>
                </a:solidFill>
                <a:highlight>
                  <a:srgbClr val="FFFFFF"/>
                </a:highlight>
                <a:latin typeface="Roboto"/>
                <a:ea typeface="Roboto"/>
                <a:cs typeface="Roboto"/>
                <a:sym typeface="Roboto"/>
              </a:rPr>
              <a:t> </a:t>
            </a:r>
            <a:r>
              <a:rPr lang="en"/>
              <a:t>Charts</a:t>
            </a:r>
            <a:endParaRPr sz="3400"/>
          </a:p>
        </p:txBody>
      </p:sp>
      <p:pic>
        <p:nvPicPr>
          <p:cNvPr id="1062" name="Google Shape;1062;p157"/>
          <p:cNvPicPr preferRelativeResize="0"/>
          <p:nvPr/>
        </p:nvPicPr>
        <p:blipFill>
          <a:blip r:embed="rId3">
            <a:alphaModFix/>
          </a:blip>
          <a:stretch>
            <a:fillRect/>
          </a:stretch>
        </p:blipFill>
        <p:spPr>
          <a:xfrm>
            <a:off x="311688" y="1235963"/>
            <a:ext cx="3952875" cy="3305175"/>
          </a:xfrm>
          <a:prstGeom prst="rect">
            <a:avLst/>
          </a:prstGeom>
          <a:noFill/>
          <a:ln>
            <a:noFill/>
          </a:ln>
        </p:spPr>
      </p:pic>
      <p:pic>
        <p:nvPicPr>
          <p:cNvPr id="1063" name="Google Shape;1063;p157"/>
          <p:cNvPicPr preferRelativeResize="0"/>
          <p:nvPr/>
        </p:nvPicPr>
        <p:blipFill>
          <a:blip r:embed="rId4">
            <a:alphaModFix/>
          </a:blip>
          <a:stretch>
            <a:fillRect/>
          </a:stretch>
        </p:blipFill>
        <p:spPr>
          <a:xfrm>
            <a:off x="4416963" y="1220825"/>
            <a:ext cx="4574637" cy="2944403"/>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pic>
        <p:nvPicPr>
          <p:cNvPr id="1068" name="Google Shape;1068;p158"/>
          <p:cNvPicPr preferRelativeResize="0"/>
          <p:nvPr/>
        </p:nvPicPr>
        <p:blipFill>
          <a:blip r:embed="rId3">
            <a:alphaModFix/>
          </a:blip>
          <a:stretch>
            <a:fillRect/>
          </a:stretch>
        </p:blipFill>
        <p:spPr>
          <a:xfrm>
            <a:off x="2145600" y="159900"/>
            <a:ext cx="4981451" cy="48237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5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Scatterplots</a:t>
            </a:r>
            <a:endParaRPr/>
          </a:p>
        </p:txBody>
      </p:sp>
      <p:pic>
        <p:nvPicPr>
          <p:cNvPr id="1074" name="Google Shape;1074;p159"/>
          <p:cNvPicPr preferRelativeResize="0"/>
          <p:nvPr/>
        </p:nvPicPr>
        <p:blipFill>
          <a:blip r:embed="rId3">
            <a:alphaModFix/>
          </a:blip>
          <a:stretch>
            <a:fillRect/>
          </a:stretch>
        </p:blipFill>
        <p:spPr>
          <a:xfrm>
            <a:off x="969525" y="1227363"/>
            <a:ext cx="6686550" cy="1171575"/>
          </a:xfrm>
          <a:prstGeom prst="rect">
            <a:avLst/>
          </a:prstGeom>
          <a:noFill/>
          <a:ln>
            <a:noFill/>
          </a:ln>
        </p:spPr>
      </p:pic>
      <p:pic>
        <p:nvPicPr>
          <p:cNvPr id="1075" name="Google Shape;1075;p159"/>
          <p:cNvPicPr preferRelativeResize="0"/>
          <p:nvPr/>
        </p:nvPicPr>
        <p:blipFill>
          <a:blip r:embed="rId4">
            <a:alphaModFix/>
          </a:blip>
          <a:stretch>
            <a:fillRect/>
          </a:stretch>
        </p:blipFill>
        <p:spPr>
          <a:xfrm>
            <a:off x="2491025" y="2680938"/>
            <a:ext cx="3643559" cy="2266963"/>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6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3D - Surface</a:t>
            </a:r>
            <a:endParaRPr/>
          </a:p>
        </p:txBody>
      </p:sp>
      <p:pic>
        <p:nvPicPr>
          <p:cNvPr id="1081" name="Google Shape;1081;p160"/>
          <p:cNvPicPr preferRelativeResize="0"/>
          <p:nvPr/>
        </p:nvPicPr>
        <p:blipFill>
          <a:blip r:embed="rId3">
            <a:alphaModFix/>
          </a:blip>
          <a:stretch>
            <a:fillRect/>
          </a:stretch>
        </p:blipFill>
        <p:spPr>
          <a:xfrm>
            <a:off x="723900" y="1423988"/>
            <a:ext cx="7696200" cy="22955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161"/>
          <p:cNvPicPr preferRelativeResize="0"/>
          <p:nvPr/>
        </p:nvPicPr>
        <p:blipFill>
          <a:blip r:embed="rId3">
            <a:alphaModFix/>
          </a:blip>
          <a:stretch>
            <a:fillRect/>
          </a:stretch>
        </p:blipFill>
        <p:spPr>
          <a:xfrm>
            <a:off x="1547932" y="0"/>
            <a:ext cx="6048135"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62"/>
          <p:cNvSpPr txBox="1">
            <a:spLocks noGrp="1"/>
          </p:cNvSpPr>
          <p:nvPr>
            <p:ph type="title"/>
          </p:nvPr>
        </p:nvSpPr>
        <p:spPr>
          <a:xfrm>
            <a:off x="138900" y="1858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Heat-map</a:t>
            </a:r>
            <a:endParaRPr/>
          </a:p>
        </p:txBody>
      </p:sp>
      <p:pic>
        <p:nvPicPr>
          <p:cNvPr id="1092" name="Google Shape;1092;p162"/>
          <p:cNvPicPr preferRelativeResize="0"/>
          <p:nvPr/>
        </p:nvPicPr>
        <p:blipFill>
          <a:blip r:embed="rId3">
            <a:alphaModFix/>
          </a:blip>
          <a:stretch>
            <a:fillRect/>
          </a:stretch>
        </p:blipFill>
        <p:spPr>
          <a:xfrm>
            <a:off x="604800" y="1029175"/>
            <a:ext cx="4680001" cy="37974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pic>
        <p:nvPicPr>
          <p:cNvPr id="1097" name="Google Shape;1097;p163"/>
          <p:cNvPicPr preferRelativeResize="0"/>
          <p:nvPr/>
        </p:nvPicPr>
        <p:blipFill>
          <a:blip r:embed="rId3">
            <a:alphaModFix/>
          </a:blip>
          <a:stretch>
            <a:fillRect/>
          </a:stretch>
        </p:blipFill>
        <p:spPr>
          <a:xfrm>
            <a:off x="1415850" y="1534950"/>
            <a:ext cx="5753100" cy="2228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8"/>
          <p:cNvSpPr txBox="1">
            <a:spLocks noGrp="1"/>
          </p:cNvSpPr>
          <p:nvPr>
            <p:ph type="title"/>
          </p:nvPr>
        </p:nvSpPr>
        <p:spPr>
          <a:xfrm>
            <a:off x="311700" y="287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Tuples </a:t>
            </a:r>
            <a:endParaRPr/>
          </a:p>
        </p:txBody>
      </p:sp>
      <p:sp>
        <p:nvSpPr>
          <p:cNvPr id="199" name="Google Shape;199;p38"/>
          <p:cNvSpPr txBox="1">
            <a:spLocks noGrp="1"/>
          </p:cNvSpPr>
          <p:nvPr>
            <p:ph type="body" idx="1"/>
          </p:nvPr>
        </p:nvSpPr>
        <p:spPr>
          <a:xfrm>
            <a:off x="145475" y="910425"/>
            <a:ext cx="8625300" cy="40290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None/>
            </a:pPr>
            <a:r>
              <a:rPr lang="en" sz="1150">
                <a:solidFill>
                  <a:schemeClr val="dk2"/>
                </a:solidFill>
                <a:highlight>
                  <a:srgbClr val="FFFFFF"/>
                </a:highlight>
                <a:latin typeface="Verdana"/>
                <a:ea typeface="Verdana"/>
                <a:cs typeface="Verdana"/>
                <a:sym typeface="Verdana"/>
              </a:rPr>
              <a:t>A tuple is a collection which is ordered and immutable(unchangeable)</a:t>
            </a:r>
            <a:endParaRPr sz="1150">
              <a:solidFill>
                <a:schemeClr val="dk2"/>
              </a:solidFill>
              <a:highlight>
                <a:srgbClr val="FFFFFF"/>
              </a:highlight>
              <a:latin typeface="Verdana"/>
              <a:ea typeface="Verdana"/>
              <a:cs typeface="Verdana"/>
              <a:sym typeface="Verdana"/>
            </a:endParaRPr>
          </a:p>
          <a:p>
            <a:pPr marL="0" lvl="0" indent="0" algn="l" rtl="0">
              <a:spcBef>
                <a:spcPts val="1400"/>
              </a:spcBef>
              <a:spcAft>
                <a:spcPts val="0"/>
              </a:spcAft>
              <a:buNone/>
            </a:pPr>
            <a:r>
              <a:rPr lang="en" sz="1150">
                <a:solidFill>
                  <a:schemeClr val="dk2"/>
                </a:solidFill>
                <a:highlight>
                  <a:srgbClr val="FFFFFF"/>
                </a:highlight>
                <a:latin typeface="Verdana"/>
                <a:ea typeface="Verdana"/>
                <a:cs typeface="Verdana"/>
                <a:sym typeface="Verdana"/>
              </a:rPr>
              <a:t>Tuples are fixed size in nature whereas lists are dynamic. In other words, a tuple is immutable whereas a list is mutable.</a:t>
            </a:r>
            <a:endParaRPr sz="1150">
              <a:solidFill>
                <a:schemeClr val="dk2"/>
              </a:solidFill>
              <a:highlight>
                <a:srgbClr val="FFFFFF"/>
              </a:highlight>
              <a:latin typeface="Verdana"/>
              <a:ea typeface="Verdana"/>
              <a:cs typeface="Verdana"/>
              <a:sym typeface="Verdana"/>
            </a:endParaRPr>
          </a:p>
          <a:p>
            <a:pPr marL="0" lvl="0" indent="0" algn="l" rtl="0">
              <a:spcBef>
                <a:spcPts val="1400"/>
              </a:spcBef>
              <a:spcAft>
                <a:spcPts val="0"/>
              </a:spcAft>
              <a:buNone/>
            </a:pPr>
            <a:endParaRPr sz="1150">
              <a:solidFill>
                <a:schemeClr val="dk2"/>
              </a:solidFill>
              <a:highlight>
                <a:srgbClr val="FFFFFF"/>
              </a:highlight>
              <a:latin typeface="Verdana"/>
              <a:ea typeface="Verdana"/>
              <a:cs typeface="Verdana"/>
              <a:sym typeface="Verdana"/>
            </a:endParaRPr>
          </a:p>
          <a:p>
            <a:pPr marL="0" lvl="0" indent="0" algn="l" rtl="0">
              <a:spcBef>
                <a:spcPts val="1400"/>
              </a:spcBef>
              <a:spcAft>
                <a:spcPts val="0"/>
              </a:spcAft>
              <a:buNone/>
            </a:pPr>
            <a:endParaRPr sz="1150">
              <a:solidFill>
                <a:schemeClr val="dk2"/>
              </a:solidFill>
              <a:highlight>
                <a:srgbClr val="FFFFFF"/>
              </a:highlight>
              <a:latin typeface="Verdana"/>
              <a:ea typeface="Verdana"/>
              <a:cs typeface="Verdana"/>
              <a:sym typeface="Verdana"/>
            </a:endParaRPr>
          </a:p>
          <a:p>
            <a:pPr marL="0" lvl="0" indent="0" algn="l" rtl="0">
              <a:spcBef>
                <a:spcPts val="1400"/>
              </a:spcBef>
              <a:spcAft>
                <a:spcPts val="0"/>
              </a:spcAft>
              <a:buClr>
                <a:schemeClr val="dk2"/>
              </a:buClr>
              <a:buSzPts val="1100"/>
              <a:buFont typeface="Arial"/>
              <a:buNone/>
            </a:pPr>
            <a:endParaRPr sz="1150">
              <a:solidFill>
                <a:schemeClr val="dk2"/>
              </a:solidFill>
              <a:highlight>
                <a:srgbClr val="FFFFFF"/>
              </a:highlight>
              <a:latin typeface="Verdana"/>
              <a:ea typeface="Verdana"/>
              <a:cs typeface="Verdana"/>
              <a:sym typeface="Verdana"/>
            </a:endParaRPr>
          </a:p>
          <a:p>
            <a:pPr marL="0" lvl="0" indent="0" algn="l" rtl="0">
              <a:spcBef>
                <a:spcPts val="1400"/>
              </a:spcBef>
              <a:spcAft>
                <a:spcPts val="0"/>
              </a:spcAft>
              <a:buClr>
                <a:schemeClr val="dk2"/>
              </a:buClr>
              <a:buSzPts val="1100"/>
              <a:buFont typeface="Arial"/>
              <a:buNone/>
            </a:pPr>
            <a:endParaRPr sz="1100">
              <a:solidFill>
                <a:schemeClr val="dk2"/>
              </a:solidFill>
              <a:latin typeface="Arial"/>
              <a:ea typeface="Arial"/>
              <a:cs typeface="Arial"/>
              <a:sym typeface="Arial"/>
            </a:endParaRPr>
          </a:p>
          <a:p>
            <a:pPr marL="0" lvl="0" indent="0" algn="l" rtl="0">
              <a:spcBef>
                <a:spcPts val="0"/>
              </a:spcBef>
              <a:spcAft>
                <a:spcPts val="1200"/>
              </a:spcAft>
              <a:buNone/>
            </a:pPr>
            <a:endParaRPr sz="1150">
              <a:solidFill>
                <a:schemeClr val="dk2"/>
              </a:solidFill>
              <a:highlight>
                <a:srgbClr val="FFFFFF"/>
              </a:highlight>
              <a:latin typeface="Verdana"/>
              <a:ea typeface="Verdana"/>
              <a:cs typeface="Verdana"/>
              <a:sym typeface="Verdana"/>
            </a:endParaRPr>
          </a:p>
        </p:txBody>
      </p:sp>
      <p:pic>
        <p:nvPicPr>
          <p:cNvPr id="200" name="Google Shape;200;p38"/>
          <p:cNvPicPr preferRelativeResize="0"/>
          <p:nvPr/>
        </p:nvPicPr>
        <p:blipFill rotWithShape="1">
          <a:blip r:embed="rId3">
            <a:alphaModFix/>
          </a:blip>
          <a:srcRect t="19926" b="-2990"/>
          <a:stretch/>
        </p:blipFill>
        <p:spPr>
          <a:xfrm>
            <a:off x="204950" y="2292475"/>
            <a:ext cx="5080151" cy="2305350"/>
          </a:xfrm>
          <a:prstGeom prst="rect">
            <a:avLst/>
          </a:prstGeom>
          <a:noFill/>
          <a:ln>
            <a:noFill/>
          </a:ln>
        </p:spPr>
      </p:pic>
      <p:pic>
        <p:nvPicPr>
          <p:cNvPr id="201" name="Google Shape;201;p38"/>
          <p:cNvPicPr preferRelativeResize="0"/>
          <p:nvPr/>
        </p:nvPicPr>
        <p:blipFill rotWithShape="1">
          <a:blip r:embed="rId4">
            <a:alphaModFix/>
          </a:blip>
          <a:srcRect l="8691" t="9687" r="16575" b="16533"/>
          <a:stretch/>
        </p:blipFill>
        <p:spPr>
          <a:xfrm>
            <a:off x="5600950" y="1982550"/>
            <a:ext cx="3126323" cy="29251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pic>
        <p:nvPicPr>
          <p:cNvPr id="1102" name="Google Shape;1102;p164"/>
          <p:cNvPicPr preferRelativeResize="0"/>
          <p:nvPr/>
        </p:nvPicPr>
        <p:blipFill>
          <a:blip r:embed="rId3">
            <a:alphaModFix/>
          </a:blip>
          <a:stretch>
            <a:fillRect/>
          </a:stretch>
        </p:blipFill>
        <p:spPr>
          <a:xfrm>
            <a:off x="4319925" y="1923275"/>
            <a:ext cx="4143125" cy="1188200"/>
          </a:xfrm>
          <a:prstGeom prst="rect">
            <a:avLst/>
          </a:prstGeom>
          <a:noFill/>
          <a:ln>
            <a:noFill/>
          </a:ln>
        </p:spPr>
      </p:pic>
      <p:sp>
        <p:nvSpPr>
          <p:cNvPr id="1103" name="Google Shape;1103;p164"/>
          <p:cNvSpPr txBox="1">
            <a:spLocks noGrp="1"/>
          </p:cNvSpPr>
          <p:nvPr>
            <p:ph type="title"/>
          </p:nvPr>
        </p:nvSpPr>
        <p:spPr>
          <a:xfrm>
            <a:off x="492225" y="2153550"/>
            <a:ext cx="3827700" cy="836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25384"/>
              <a:buNone/>
            </a:pPr>
            <a:r>
              <a:rPr lang="en" sz="3900"/>
              <a:t>A Deep Dive into</a:t>
            </a:r>
            <a:endParaRPr sz="39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65"/>
          <p:cNvSpPr txBox="1">
            <a:spLocks noGrp="1"/>
          </p:cNvSpPr>
          <p:nvPr>
            <p:ph type="title"/>
          </p:nvPr>
        </p:nvSpPr>
        <p:spPr>
          <a:xfrm>
            <a:off x="250275" y="234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b="1">
                <a:latin typeface="Rampart One"/>
                <a:ea typeface="Rampart One"/>
                <a:cs typeface="Rampart One"/>
                <a:sym typeface="Rampart One"/>
              </a:rPr>
              <a:t>SEABORN</a:t>
            </a:r>
            <a:endParaRPr sz="3020" b="1">
              <a:latin typeface="Rampart One"/>
              <a:ea typeface="Rampart One"/>
              <a:cs typeface="Rampart One"/>
              <a:sym typeface="Rampart One"/>
            </a:endParaRPr>
          </a:p>
        </p:txBody>
      </p:sp>
      <p:sp>
        <p:nvSpPr>
          <p:cNvPr id="1109" name="Google Shape;1109;p165"/>
          <p:cNvSpPr txBox="1">
            <a:spLocks noGrp="1"/>
          </p:cNvSpPr>
          <p:nvPr>
            <p:ph type="body" idx="1"/>
          </p:nvPr>
        </p:nvSpPr>
        <p:spPr>
          <a:xfrm>
            <a:off x="311700" y="915775"/>
            <a:ext cx="8520600" cy="40812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n" sz="1400"/>
              <a:t>Seaborn is a data visualization library built on top of Matplotlib. </a:t>
            </a:r>
            <a:endParaRPr sz="1400"/>
          </a:p>
          <a:p>
            <a:pPr marL="457200" lvl="0" indent="-317500" algn="l" rtl="0">
              <a:lnSpc>
                <a:spcPct val="150000"/>
              </a:lnSpc>
              <a:spcBef>
                <a:spcPts val="0"/>
              </a:spcBef>
              <a:spcAft>
                <a:spcPts val="0"/>
              </a:spcAft>
              <a:buSzPts val="1400"/>
              <a:buChar char="●"/>
            </a:pPr>
            <a:r>
              <a:rPr lang="en" sz="1400"/>
              <a:t>often used as it makes attractive visualizations and works easily with Pandas.</a:t>
            </a:r>
            <a:endParaRPr sz="1400"/>
          </a:p>
          <a:p>
            <a:pPr marL="0" lvl="0" indent="0" algn="l" rtl="0">
              <a:lnSpc>
                <a:spcPct val="150000"/>
              </a:lnSpc>
              <a:spcBef>
                <a:spcPts val="1200"/>
              </a:spcBef>
              <a:spcAft>
                <a:spcPts val="0"/>
              </a:spcAft>
              <a:buNone/>
            </a:pPr>
            <a:r>
              <a:rPr lang="en" sz="1700" b="1"/>
              <a:t>Why Seaborn when Matplotlib ?</a:t>
            </a:r>
            <a:endParaRPr sz="1700" b="1"/>
          </a:p>
          <a:p>
            <a:pPr marL="0" lvl="0" indent="0" algn="l" rtl="0">
              <a:lnSpc>
                <a:spcPct val="150000"/>
              </a:lnSpc>
              <a:spcBef>
                <a:spcPts val="1200"/>
              </a:spcBef>
              <a:spcAft>
                <a:spcPts val="0"/>
              </a:spcAft>
              <a:buNone/>
            </a:pPr>
            <a:r>
              <a:rPr lang="en" sz="1400"/>
              <a:t>Seaborn helps you explore and understand your data and internally performs the necessary statistical aggregation to produce informative plots.</a:t>
            </a:r>
            <a:endParaRPr sz="1400"/>
          </a:p>
          <a:p>
            <a:pPr marL="0" lvl="0" indent="0" algn="l" rtl="0">
              <a:lnSpc>
                <a:spcPct val="150000"/>
              </a:lnSpc>
              <a:spcBef>
                <a:spcPts val="1200"/>
              </a:spcBef>
              <a:spcAft>
                <a:spcPts val="0"/>
              </a:spcAft>
              <a:buNone/>
            </a:pPr>
            <a:r>
              <a:rPr lang="en" sz="1400"/>
              <a:t>While in Matplotlib you often had to write multiple lines of code to create a plot, Seaborn makes assumptions on what you want which often translates into getting the same plot with 1 line of code.</a:t>
            </a:r>
            <a:endParaRPr sz="1400"/>
          </a:p>
          <a:p>
            <a:pPr marL="0" lvl="0" indent="0" algn="l" rtl="0">
              <a:lnSpc>
                <a:spcPct val="150000"/>
              </a:lnSpc>
              <a:spcBef>
                <a:spcPts val="1200"/>
              </a:spcBef>
              <a:spcAft>
                <a:spcPts val="1200"/>
              </a:spcAft>
              <a:buNone/>
            </a:pPr>
            <a:r>
              <a:rPr lang="en" sz="1400" b="1" u="sng"/>
              <a:t>NOTE </a:t>
            </a:r>
            <a:r>
              <a:rPr lang="en" sz="1400" b="1"/>
              <a:t>: </a:t>
            </a:r>
            <a:r>
              <a:rPr lang="en" sz="1500">
                <a:solidFill>
                  <a:srgbClr val="292929"/>
                </a:solidFill>
                <a:highlight>
                  <a:srgbClr val="FFFFFF"/>
                </a:highlight>
                <a:latin typeface="Georgia"/>
                <a:ea typeface="Georgia"/>
                <a:cs typeface="Georgia"/>
                <a:sym typeface="Georgia"/>
              </a:rPr>
              <a:t>Seaborn was built on top of Matplotlib, meaning it can be further powered up with Matplotlib functionalities.</a:t>
            </a:r>
            <a:endParaRPr sz="1400" b="1"/>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66"/>
          <p:cNvSpPr txBox="1">
            <a:spLocks noGrp="1"/>
          </p:cNvSpPr>
          <p:nvPr>
            <p:ph type="title"/>
          </p:nvPr>
        </p:nvSpPr>
        <p:spPr>
          <a:xfrm>
            <a:off x="311700" y="139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Matplotlib, Seaborn or both ??</a:t>
            </a:r>
            <a:endParaRPr b="1"/>
          </a:p>
        </p:txBody>
      </p:sp>
      <p:pic>
        <p:nvPicPr>
          <p:cNvPr id="1115" name="Google Shape;1115;p166"/>
          <p:cNvPicPr preferRelativeResize="0"/>
          <p:nvPr/>
        </p:nvPicPr>
        <p:blipFill>
          <a:blip r:embed="rId3">
            <a:alphaModFix/>
          </a:blip>
          <a:stretch>
            <a:fillRect/>
          </a:stretch>
        </p:blipFill>
        <p:spPr>
          <a:xfrm>
            <a:off x="1723871" y="802188"/>
            <a:ext cx="4711554" cy="411697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67"/>
          <p:cNvSpPr txBox="1">
            <a:spLocks noGrp="1"/>
          </p:cNvSpPr>
          <p:nvPr>
            <p:ph type="title"/>
          </p:nvPr>
        </p:nvSpPr>
        <p:spPr>
          <a:xfrm>
            <a:off x="387175" y="216800"/>
            <a:ext cx="8233200" cy="572700"/>
          </a:xfrm>
          <a:prstGeom prst="rect">
            <a:avLst/>
          </a:prstGeom>
        </p:spPr>
        <p:txBody>
          <a:bodyPr spcFirstLastPara="1" wrap="square" lIns="91425" tIns="91425" rIns="91425" bIns="91425" anchor="t" anchorCtr="0">
            <a:normAutofit fontScale="90000"/>
          </a:bodyPr>
          <a:lstStyle/>
          <a:p>
            <a:pPr marL="457200" lvl="0" indent="457200" algn="l" rtl="0">
              <a:spcBef>
                <a:spcPts val="0"/>
              </a:spcBef>
              <a:spcAft>
                <a:spcPts val="0"/>
              </a:spcAft>
              <a:buNone/>
            </a:pPr>
            <a:r>
              <a:rPr lang="en" b="1"/>
              <a:t>   </a:t>
            </a:r>
            <a:r>
              <a:rPr lang="en" sz="3022" b="1"/>
              <a:t>  Matplotlib           V/S           Seaborn</a:t>
            </a:r>
            <a:endParaRPr sz="3022" b="1"/>
          </a:p>
        </p:txBody>
      </p:sp>
      <p:sp>
        <p:nvSpPr>
          <p:cNvPr id="1121" name="Google Shape;1121;p167"/>
          <p:cNvSpPr txBox="1">
            <a:spLocks noGrp="1"/>
          </p:cNvSpPr>
          <p:nvPr>
            <p:ph type="body" idx="1"/>
          </p:nvPr>
        </p:nvSpPr>
        <p:spPr>
          <a:xfrm rot="10800000">
            <a:off x="8832300" y="4568825"/>
            <a:ext cx="16200" cy="1914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endParaRPr/>
          </a:p>
        </p:txBody>
      </p:sp>
      <p:graphicFrame>
        <p:nvGraphicFramePr>
          <p:cNvPr id="1122" name="Google Shape;1122;p167"/>
          <p:cNvGraphicFramePr/>
          <p:nvPr/>
        </p:nvGraphicFramePr>
        <p:xfrm>
          <a:off x="685750" y="907500"/>
          <a:ext cx="3000000" cy="3000000"/>
        </p:xfrm>
        <a:graphic>
          <a:graphicData uri="http://schemas.openxmlformats.org/drawingml/2006/table">
            <a:tbl>
              <a:tblPr>
                <a:noFill/>
                <a:tableStyleId>{DD87AFC5-7727-43B1-97EB-86B13EC3FF69}</a:tableStyleId>
              </a:tblPr>
              <a:tblGrid>
                <a:gridCol w="4003100">
                  <a:extLst>
                    <a:ext uri="{9D8B030D-6E8A-4147-A177-3AD203B41FA5}">
                      <a16:colId xmlns:a16="http://schemas.microsoft.com/office/drawing/2014/main" val="20000"/>
                    </a:ext>
                  </a:extLst>
                </a:gridCol>
                <a:gridCol w="4002925">
                  <a:extLst>
                    <a:ext uri="{9D8B030D-6E8A-4147-A177-3AD203B41FA5}">
                      <a16:colId xmlns:a16="http://schemas.microsoft.com/office/drawing/2014/main" val="20001"/>
                    </a:ext>
                  </a:extLst>
                </a:gridCol>
              </a:tblGrid>
              <a:tr h="1215425">
                <a:tc>
                  <a:txBody>
                    <a:bodyPr/>
                    <a:lstStyle/>
                    <a:p>
                      <a:pPr marL="0" lvl="0" indent="0" algn="l" rtl="0">
                        <a:lnSpc>
                          <a:spcPct val="125000"/>
                        </a:lnSpc>
                        <a:spcBef>
                          <a:spcPts val="0"/>
                        </a:spcBef>
                        <a:spcAft>
                          <a:spcPts val="0"/>
                        </a:spcAft>
                        <a:buNone/>
                      </a:pPr>
                      <a:r>
                        <a:rPr lang="en" sz="1450" b="1">
                          <a:solidFill>
                            <a:srgbClr val="666666"/>
                          </a:solidFill>
                          <a:highlight>
                            <a:schemeClr val="lt1"/>
                          </a:highlight>
                        </a:rPr>
                        <a:t>Harder Syntax </a:t>
                      </a:r>
                      <a:r>
                        <a:rPr lang="en" sz="1450">
                          <a:solidFill>
                            <a:srgbClr val="666666"/>
                          </a:solidFill>
                          <a:highlight>
                            <a:schemeClr val="lt1"/>
                          </a:highlight>
                        </a:rPr>
                        <a:t>: can be personalized but it’s difficult to figure out what settings are required to make plots more attractive.</a:t>
                      </a:r>
                      <a:endParaRPr sz="1450">
                        <a:solidFill>
                          <a:srgbClr val="666666"/>
                        </a:solidFill>
                        <a:highlight>
                          <a:schemeClr val="lt1"/>
                        </a:highlight>
                      </a:endParaRPr>
                    </a:p>
                  </a:txBody>
                  <a:tcPr marL="91425" marR="91425" marT="91425" marB="91425"/>
                </a:tc>
                <a:tc>
                  <a:txBody>
                    <a:bodyPr/>
                    <a:lstStyle/>
                    <a:p>
                      <a:pPr marL="0" lvl="0" indent="0" algn="l" rtl="0">
                        <a:lnSpc>
                          <a:spcPct val="125000"/>
                        </a:lnSpc>
                        <a:spcBef>
                          <a:spcPts val="0"/>
                        </a:spcBef>
                        <a:spcAft>
                          <a:spcPts val="0"/>
                        </a:spcAft>
                        <a:buClr>
                          <a:schemeClr val="dk1"/>
                        </a:buClr>
                        <a:buSzPts val="1100"/>
                        <a:buFont typeface="Arial"/>
                        <a:buNone/>
                      </a:pPr>
                      <a:r>
                        <a:rPr lang="en" sz="1450" b="1">
                          <a:solidFill>
                            <a:srgbClr val="666666"/>
                          </a:solidFill>
                          <a:highlight>
                            <a:schemeClr val="lt1"/>
                          </a:highlight>
                        </a:rPr>
                        <a:t>Simplicity and Aesthetics : </a:t>
                      </a:r>
                      <a:r>
                        <a:rPr lang="en" sz="1450">
                          <a:solidFill>
                            <a:srgbClr val="666666"/>
                          </a:solidFill>
                          <a:highlight>
                            <a:schemeClr val="lt1"/>
                          </a:highlight>
                        </a:rPr>
                        <a:t>It comes with numerous customized themes and high-level interfaces, intuitive syntax</a:t>
                      </a:r>
                      <a:endParaRPr sz="1050">
                        <a:solidFill>
                          <a:srgbClr val="D4D4D4"/>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385850">
                <a:tc>
                  <a:txBody>
                    <a:bodyPr/>
                    <a:lstStyle/>
                    <a:p>
                      <a:pPr marL="0" lvl="0" indent="0" algn="l" rtl="0">
                        <a:lnSpc>
                          <a:spcPct val="125000"/>
                        </a:lnSpc>
                        <a:spcBef>
                          <a:spcPts val="0"/>
                        </a:spcBef>
                        <a:spcAft>
                          <a:spcPts val="0"/>
                        </a:spcAft>
                        <a:buClr>
                          <a:schemeClr val="dk1"/>
                        </a:buClr>
                        <a:buSzPts val="1100"/>
                        <a:buFont typeface="Arial"/>
                        <a:buNone/>
                      </a:pPr>
                      <a:r>
                        <a:rPr lang="en" sz="1450">
                          <a:solidFill>
                            <a:srgbClr val="666666"/>
                          </a:solidFill>
                          <a:highlight>
                            <a:schemeClr val="lt1"/>
                          </a:highlight>
                        </a:rPr>
                        <a:t>Matplotlib does not provide options for advanced parameters such as hue and palettes.</a:t>
                      </a:r>
                      <a:endParaRPr/>
                    </a:p>
                  </a:txBody>
                  <a:tcPr marL="91425" marR="91425" marT="91425" marB="91425"/>
                </a:tc>
                <a:tc>
                  <a:txBody>
                    <a:bodyPr/>
                    <a:lstStyle/>
                    <a:p>
                      <a:pPr marL="0" lvl="0" indent="0" algn="l" rtl="0">
                        <a:lnSpc>
                          <a:spcPct val="125000"/>
                        </a:lnSpc>
                        <a:spcBef>
                          <a:spcPts val="0"/>
                        </a:spcBef>
                        <a:spcAft>
                          <a:spcPts val="0"/>
                        </a:spcAft>
                        <a:buNone/>
                      </a:pPr>
                      <a:r>
                        <a:rPr lang="en" sz="1450">
                          <a:solidFill>
                            <a:srgbClr val="666666"/>
                          </a:solidFill>
                          <a:highlight>
                            <a:schemeClr val="lt1"/>
                          </a:highlight>
                        </a:rPr>
                        <a:t>Hue is used to specify the third dimension in the chart, and palettes are used to define beautiful colors to the charts.</a:t>
                      </a:r>
                      <a:endParaRPr sz="1450">
                        <a:solidFill>
                          <a:srgbClr val="666666"/>
                        </a:solidFill>
                        <a:highlight>
                          <a:schemeClr val="lt1"/>
                        </a:highlight>
                      </a:endParaRPr>
                    </a:p>
                    <a:p>
                      <a:pPr marL="0" lvl="0" indent="0" algn="l" rtl="0">
                        <a:lnSpc>
                          <a:spcPct val="125000"/>
                        </a:lnSpc>
                        <a:spcBef>
                          <a:spcPts val="0"/>
                        </a:spcBef>
                        <a:spcAft>
                          <a:spcPts val="0"/>
                        </a:spcAft>
                        <a:buNone/>
                      </a:pPr>
                      <a:endParaRPr sz="1450">
                        <a:solidFill>
                          <a:srgbClr val="666666"/>
                        </a:solidFill>
                        <a:highlight>
                          <a:schemeClr val="lt1"/>
                        </a:highlight>
                      </a:endParaRPr>
                    </a:p>
                    <a:p>
                      <a:pPr marL="0" lvl="0" indent="0" algn="l" rtl="0">
                        <a:lnSpc>
                          <a:spcPct val="125000"/>
                        </a:lnSpc>
                        <a:spcBef>
                          <a:spcPts val="0"/>
                        </a:spcBef>
                        <a:spcAft>
                          <a:spcPts val="0"/>
                        </a:spcAft>
                        <a:buClr>
                          <a:schemeClr val="dk1"/>
                        </a:buClr>
                        <a:buSzPts val="1100"/>
                        <a:buFont typeface="Arial"/>
                        <a:buNone/>
                      </a:pPr>
                      <a:endParaRPr sz="1450">
                        <a:solidFill>
                          <a:srgbClr val="666666"/>
                        </a:solidFill>
                        <a:highlight>
                          <a:schemeClr val="lt1"/>
                        </a:highlight>
                      </a:endParaRPr>
                    </a:p>
                  </a:txBody>
                  <a:tcPr marL="91425" marR="91425" marT="91425" marB="91425"/>
                </a:tc>
                <a:extLst>
                  <a:ext uri="{0D108BD9-81ED-4DB2-BD59-A6C34878D82A}">
                    <a16:rowId xmlns:a16="http://schemas.microsoft.com/office/drawing/2014/main" val="10001"/>
                  </a:ext>
                </a:extLst>
              </a:tr>
              <a:tr h="1041375">
                <a:tc>
                  <a:txBody>
                    <a:bodyPr/>
                    <a:lstStyle/>
                    <a:p>
                      <a:pPr marL="0" lvl="0" indent="0" algn="l" rtl="0">
                        <a:lnSpc>
                          <a:spcPct val="135714"/>
                        </a:lnSpc>
                        <a:spcBef>
                          <a:spcPts val="0"/>
                        </a:spcBef>
                        <a:spcAft>
                          <a:spcPts val="0"/>
                        </a:spcAft>
                        <a:buClr>
                          <a:schemeClr val="dk1"/>
                        </a:buClr>
                        <a:buSzPts val="1100"/>
                        <a:buFont typeface="Arial"/>
                        <a:buNone/>
                      </a:pPr>
                      <a:r>
                        <a:rPr lang="en" sz="1450">
                          <a:solidFill>
                            <a:srgbClr val="666666"/>
                          </a:solidFill>
                        </a:rPr>
                        <a:t>USE Matplotlib for the most basic exploratory analysis that only you will probably see</a:t>
                      </a:r>
                      <a:endParaRPr sz="1450">
                        <a:solidFill>
                          <a:srgbClr val="666666"/>
                        </a:solidFill>
                      </a:endParaRPr>
                    </a:p>
                    <a:p>
                      <a:pPr marL="0" lvl="0" indent="0" algn="l" rtl="0">
                        <a:spcBef>
                          <a:spcPts val="0"/>
                        </a:spcBef>
                        <a:spcAft>
                          <a:spcPts val="0"/>
                        </a:spcAft>
                        <a:buNone/>
                      </a:pPr>
                      <a:endParaRPr/>
                    </a:p>
                  </a:txBody>
                  <a:tcPr marL="91425" marR="91425" marT="91425" marB="91425"/>
                </a:tc>
                <a:tc>
                  <a:txBody>
                    <a:bodyPr/>
                    <a:lstStyle/>
                    <a:p>
                      <a:pPr marL="0" lvl="0" indent="0" algn="l" rtl="0">
                        <a:lnSpc>
                          <a:spcPct val="135714"/>
                        </a:lnSpc>
                        <a:spcBef>
                          <a:spcPts val="0"/>
                        </a:spcBef>
                        <a:spcAft>
                          <a:spcPts val="0"/>
                        </a:spcAft>
                        <a:buClr>
                          <a:schemeClr val="dk1"/>
                        </a:buClr>
                        <a:buSzPts val="1100"/>
                        <a:buFont typeface="Arial"/>
                        <a:buNone/>
                      </a:pPr>
                      <a:r>
                        <a:rPr lang="en" sz="1350">
                          <a:solidFill>
                            <a:srgbClr val="666666"/>
                          </a:solidFill>
                        </a:rPr>
                        <a:t>USE this when you want your exploratory analysis to look pretty for other people, offers a great balance between effort and beauty</a:t>
                      </a:r>
                      <a:endParaRPr sz="1350">
                        <a:solidFill>
                          <a:srgbClr val="666666"/>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pic>
        <p:nvPicPr>
          <p:cNvPr id="1127" name="Google Shape;1127;p168"/>
          <p:cNvPicPr preferRelativeResize="0"/>
          <p:nvPr/>
        </p:nvPicPr>
        <p:blipFill>
          <a:blip r:embed="rId3">
            <a:alphaModFix/>
          </a:blip>
          <a:stretch>
            <a:fillRect/>
          </a:stretch>
        </p:blipFill>
        <p:spPr>
          <a:xfrm>
            <a:off x="979425" y="491950"/>
            <a:ext cx="6658075" cy="407692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69"/>
          <p:cNvSpPr txBox="1">
            <a:spLocks noGrp="1"/>
          </p:cNvSpPr>
          <p:nvPr>
            <p:ph type="title"/>
          </p:nvPr>
        </p:nvSpPr>
        <p:spPr>
          <a:xfrm>
            <a:off x="354900" y="199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20" b="1"/>
              <a:t>A simple scatter plot in Matplotlib </a:t>
            </a:r>
            <a:endParaRPr sz="2620" b="1"/>
          </a:p>
        </p:txBody>
      </p:sp>
      <p:sp>
        <p:nvSpPr>
          <p:cNvPr id="1133" name="Google Shape;1133;p169"/>
          <p:cNvSpPr txBox="1">
            <a:spLocks noGrp="1"/>
          </p:cNvSpPr>
          <p:nvPr>
            <p:ph type="body" idx="1"/>
          </p:nvPr>
        </p:nvSpPr>
        <p:spPr>
          <a:xfrm>
            <a:off x="311700" y="933050"/>
            <a:ext cx="8607000" cy="4125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Code for simple scatter plot in matplotlib.                    </a:t>
            </a:r>
            <a:r>
              <a:rPr lang="en" b="1"/>
              <a:t> The Output :-</a:t>
            </a:r>
            <a:endParaRPr b="1"/>
          </a:p>
          <a:p>
            <a:pPr marL="0" lvl="0" indent="0" algn="l" rtl="0">
              <a:spcBef>
                <a:spcPts val="1200"/>
              </a:spcBef>
              <a:spcAft>
                <a:spcPts val="0"/>
              </a:spcAft>
              <a:buNone/>
            </a:pPr>
            <a:r>
              <a:rPr lang="en"/>
              <a:t>                                                                                                                                                                                                                                                                                                                                                               </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sz="1500"/>
          </a:p>
          <a:p>
            <a:pPr marL="0" lvl="0" indent="0" algn="l" rtl="0">
              <a:spcBef>
                <a:spcPts val="1200"/>
              </a:spcBef>
              <a:spcAft>
                <a:spcPts val="1200"/>
              </a:spcAft>
              <a:buNone/>
            </a:pPr>
            <a:r>
              <a:rPr lang="en" sz="1500"/>
              <a:t>As you can see, this scatter plot is pretty basic. So let’s improve it by adding labeling and a title, and changing the plot’s color.</a:t>
            </a:r>
            <a:endParaRPr sz="1500"/>
          </a:p>
        </p:txBody>
      </p:sp>
      <p:pic>
        <p:nvPicPr>
          <p:cNvPr id="1134" name="Google Shape;1134;p169"/>
          <p:cNvPicPr preferRelativeResize="0"/>
          <p:nvPr/>
        </p:nvPicPr>
        <p:blipFill>
          <a:blip r:embed="rId3">
            <a:alphaModFix/>
          </a:blip>
          <a:stretch>
            <a:fillRect/>
          </a:stretch>
        </p:blipFill>
        <p:spPr>
          <a:xfrm>
            <a:off x="460250" y="1707250"/>
            <a:ext cx="4517475" cy="1957200"/>
          </a:xfrm>
          <a:prstGeom prst="rect">
            <a:avLst/>
          </a:prstGeom>
          <a:noFill/>
          <a:ln>
            <a:noFill/>
          </a:ln>
        </p:spPr>
      </p:pic>
      <p:pic>
        <p:nvPicPr>
          <p:cNvPr id="1135" name="Google Shape;1135;p169"/>
          <p:cNvPicPr preferRelativeResize="0"/>
          <p:nvPr/>
        </p:nvPicPr>
        <p:blipFill>
          <a:blip r:embed="rId4">
            <a:alphaModFix/>
          </a:blip>
          <a:stretch>
            <a:fillRect/>
          </a:stretch>
        </p:blipFill>
        <p:spPr>
          <a:xfrm>
            <a:off x="5293700" y="1516950"/>
            <a:ext cx="3686450" cy="25044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70"/>
          <p:cNvSpPr txBox="1">
            <a:spLocks noGrp="1"/>
          </p:cNvSpPr>
          <p:nvPr>
            <p:ph type="title"/>
          </p:nvPr>
        </p:nvSpPr>
        <p:spPr>
          <a:xfrm>
            <a:off x="270450" y="164150"/>
            <a:ext cx="86031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20" b="1"/>
              <a:t> Seaborn, better than</a:t>
            </a:r>
            <a:r>
              <a:rPr lang="en" sz="2620" b="1">
                <a:solidFill>
                  <a:srgbClr val="43A619"/>
                </a:solidFill>
              </a:rPr>
              <a:t> </a:t>
            </a:r>
            <a:r>
              <a:rPr lang="en" sz="2620" b="1">
                <a:solidFill>
                  <a:srgbClr val="666666"/>
                </a:solidFill>
              </a:rPr>
              <a:t>Matplotlib </a:t>
            </a:r>
            <a:r>
              <a:rPr lang="en" sz="2620" b="1"/>
              <a:t>?</a:t>
            </a:r>
            <a:endParaRPr sz="2620" b="1"/>
          </a:p>
        </p:txBody>
      </p:sp>
      <p:sp>
        <p:nvSpPr>
          <p:cNvPr id="1141" name="Google Shape;1141;p170"/>
          <p:cNvSpPr txBox="1">
            <a:spLocks noGrp="1"/>
          </p:cNvSpPr>
          <p:nvPr>
            <p:ph type="body" idx="1"/>
          </p:nvPr>
        </p:nvSpPr>
        <p:spPr>
          <a:xfrm>
            <a:off x="311700" y="784100"/>
            <a:ext cx="8520600" cy="398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1400">
                <a:solidFill>
                  <a:srgbClr val="222222"/>
                </a:solidFill>
                <a:highlight>
                  <a:srgbClr val="FFFFFF"/>
                </a:highlight>
              </a:rPr>
              <a:t> </a:t>
            </a:r>
            <a:endParaRPr sz="1400">
              <a:solidFill>
                <a:srgbClr val="222222"/>
              </a:solidFill>
              <a:highlight>
                <a:srgbClr val="FFFFFF"/>
              </a:highlight>
            </a:endParaRPr>
          </a:p>
          <a:p>
            <a:pPr marL="0" lvl="0" indent="0" algn="l" rtl="0">
              <a:spcBef>
                <a:spcPts val="1200"/>
              </a:spcBef>
              <a:spcAft>
                <a:spcPts val="1200"/>
              </a:spcAft>
              <a:buNone/>
            </a:pPr>
            <a:r>
              <a:rPr lang="en" sz="1400">
                <a:solidFill>
                  <a:srgbClr val="222222"/>
                </a:solidFill>
                <a:highlight>
                  <a:srgbClr val="FFFFFF"/>
                </a:highlight>
              </a:rPr>
              <a:t>         We can achieve the same plot in </a:t>
            </a:r>
            <a:r>
              <a:rPr lang="en" sz="1400" b="1">
                <a:solidFill>
                  <a:srgbClr val="222222"/>
                </a:solidFill>
                <a:highlight>
                  <a:srgbClr val="FFFFFF"/>
                </a:highlight>
              </a:rPr>
              <a:t>Seaborn</a:t>
            </a:r>
            <a:r>
              <a:rPr lang="en" sz="1400">
                <a:solidFill>
                  <a:srgbClr val="222222"/>
                </a:solidFill>
                <a:highlight>
                  <a:srgbClr val="FFFFFF"/>
                </a:highlight>
              </a:rPr>
              <a:t> with just</a:t>
            </a:r>
            <a:r>
              <a:rPr lang="en" sz="1400" b="1" i="1">
                <a:solidFill>
                  <a:srgbClr val="222222"/>
                </a:solidFill>
                <a:highlight>
                  <a:srgbClr val="FFFFFF"/>
                </a:highlight>
              </a:rPr>
              <a:t> one line of code</a:t>
            </a:r>
            <a:endParaRPr sz="1900" b="1" i="1"/>
          </a:p>
        </p:txBody>
      </p:sp>
      <p:pic>
        <p:nvPicPr>
          <p:cNvPr id="1142" name="Google Shape;1142;p170"/>
          <p:cNvPicPr preferRelativeResize="0"/>
          <p:nvPr/>
        </p:nvPicPr>
        <p:blipFill>
          <a:blip r:embed="rId3">
            <a:alphaModFix/>
          </a:blip>
          <a:stretch>
            <a:fillRect/>
          </a:stretch>
        </p:blipFill>
        <p:spPr>
          <a:xfrm>
            <a:off x="1099250" y="924275"/>
            <a:ext cx="5898325" cy="1957300"/>
          </a:xfrm>
          <a:prstGeom prst="rect">
            <a:avLst/>
          </a:prstGeom>
          <a:noFill/>
          <a:ln>
            <a:noFill/>
          </a:ln>
        </p:spPr>
      </p:pic>
      <p:pic>
        <p:nvPicPr>
          <p:cNvPr id="1143" name="Google Shape;1143;p170"/>
          <p:cNvPicPr preferRelativeResize="0"/>
          <p:nvPr/>
        </p:nvPicPr>
        <p:blipFill>
          <a:blip r:embed="rId4">
            <a:alphaModFix/>
          </a:blip>
          <a:stretch>
            <a:fillRect/>
          </a:stretch>
        </p:blipFill>
        <p:spPr>
          <a:xfrm>
            <a:off x="1099250" y="3550275"/>
            <a:ext cx="6001301" cy="10080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71"/>
          <p:cNvSpPr txBox="1">
            <a:spLocks noGrp="1"/>
          </p:cNvSpPr>
          <p:nvPr>
            <p:ph type="title"/>
          </p:nvPr>
        </p:nvSpPr>
        <p:spPr>
          <a:xfrm>
            <a:off x="311700" y="401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Matplotlib                           Seaborn </a:t>
            </a:r>
            <a:endParaRPr/>
          </a:p>
        </p:txBody>
      </p:sp>
      <p:sp>
        <p:nvSpPr>
          <p:cNvPr id="1149" name="Google Shape;1149;p171"/>
          <p:cNvSpPr txBox="1">
            <a:spLocks noGrp="1"/>
          </p:cNvSpPr>
          <p:nvPr>
            <p:ph type="body" idx="1"/>
          </p:nvPr>
        </p:nvSpPr>
        <p:spPr>
          <a:xfrm>
            <a:off x="311700" y="1152475"/>
            <a:ext cx="8520600" cy="37659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5800"/>
              <a:t>Observe that we used (</a:t>
            </a:r>
            <a:r>
              <a:rPr lang="en" sz="5800" b="1"/>
              <a:t>hue = species</a:t>
            </a:r>
            <a:r>
              <a:rPr lang="en" sz="5800"/>
              <a:t>) in seaborn, hence using the column</a:t>
            </a:r>
            <a:r>
              <a:rPr lang="en" sz="5800" b="1"/>
              <a:t> ‘species’ </a:t>
            </a:r>
            <a:r>
              <a:rPr lang="en" sz="5800"/>
              <a:t>for color encoding</a:t>
            </a:r>
            <a:endParaRPr sz="5800"/>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150" name="Google Shape;1150;p171"/>
          <p:cNvPicPr preferRelativeResize="0"/>
          <p:nvPr/>
        </p:nvPicPr>
        <p:blipFill>
          <a:blip r:embed="rId3">
            <a:alphaModFix/>
          </a:blip>
          <a:stretch>
            <a:fillRect/>
          </a:stretch>
        </p:blipFill>
        <p:spPr>
          <a:xfrm>
            <a:off x="431050" y="1199325"/>
            <a:ext cx="3747925" cy="2902600"/>
          </a:xfrm>
          <a:prstGeom prst="rect">
            <a:avLst/>
          </a:prstGeom>
          <a:noFill/>
          <a:ln>
            <a:noFill/>
          </a:ln>
        </p:spPr>
      </p:pic>
      <p:pic>
        <p:nvPicPr>
          <p:cNvPr id="1151" name="Google Shape;1151;p171"/>
          <p:cNvPicPr preferRelativeResize="0"/>
          <p:nvPr/>
        </p:nvPicPr>
        <p:blipFill>
          <a:blip r:embed="rId4">
            <a:alphaModFix/>
          </a:blip>
          <a:stretch>
            <a:fillRect/>
          </a:stretch>
        </p:blipFill>
        <p:spPr>
          <a:xfrm>
            <a:off x="4572000" y="1341350"/>
            <a:ext cx="3905874" cy="28571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Distribution plot - displot</a:t>
            </a:r>
            <a:endParaRPr b="1"/>
          </a:p>
        </p:txBody>
      </p:sp>
      <p:sp>
        <p:nvSpPr>
          <p:cNvPr id="1157" name="Google Shape;1157;p172"/>
          <p:cNvSpPr txBox="1">
            <a:spLocks noGrp="1"/>
          </p:cNvSpPr>
          <p:nvPr>
            <p:ph type="body" idx="1"/>
          </p:nvPr>
        </p:nvSpPr>
        <p:spPr>
          <a:xfrm>
            <a:off x="311700" y="1152475"/>
            <a:ext cx="8520600" cy="3651600"/>
          </a:xfrm>
          <a:prstGeom prst="rect">
            <a:avLst/>
          </a:prstGeom>
        </p:spPr>
        <p:txBody>
          <a:bodyPr spcFirstLastPara="1" wrap="square" lIns="91425" tIns="91425" rIns="91425" bIns="91425" anchor="t" anchorCtr="0">
            <a:normAutofit/>
          </a:bodyPr>
          <a:lstStyle/>
          <a:p>
            <a:pPr marL="457200" lvl="0" indent="-329685" algn="l" rtl="0">
              <a:lnSpc>
                <a:spcPct val="150000"/>
              </a:lnSpc>
              <a:spcBef>
                <a:spcPts val="1000"/>
              </a:spcBef>
              <a:spcAft>
                <a:spcPts val="0"/>
              </a:spcAft>
              <a:buSzPts val="1592"/>
              <a:buChar char="●"/>
            </a:pPr>
            <a:r>
              <a:rPr lang="en" sz="1591"/>
              <a:t>Provides a way to look at a univariate distribution.</a:t>
            </a:r>
            <a:endParaRPr sz="1591"/>
          </a:p>
          <a:p>
            <a:pPr marL="457200" lvl="0" indent="-329685" algn="l" rtl="0">
              <a:lnSpc>
                <a:spcPct val="150000"/>
              </a:lnSpc>
              <a:spcBef>
                <a:spcPts val="1000"/>
              </a:spcBef>
              <a:spcAft>
                <a:spcPts val="0"/>
              </a:spcAft>
              <a:buSzPts val="1592"/>
              <a:buChar char="●"/>
            </a:pPr>
            <a:r>
              <a:rPr lang="en" sz="1591"/>
              <a:t>A univariate distribution provides a distribution for one variable</a:t>
            </a:r>
            <a:endParaRPr sz="1591"/>
          </a:p>
          <a:p>
            <a:pPr marL="457200" lvl="0" indent="-329685" algn="l" rtl="0">
              <a:lnSpc>
                <a:spcPct val="150000"/>
              </a:lnSpc>
              <a:spcBef>
                <a:spcPts val="1000"/>
              </a:spcBef>
              <a:spcAft>
                <a:spcPts val="0"/>
              </a:spcAft>
              <a:buSzPts val="1592"/>
              <a:buChar char="●"/>
            </a:pPr>
            <a:r>
              <a:rPr lang="en" sz="1591"/>
              <a:t>Kernel Density Estimation with a Histogram is provided</a:t>
            </a:r>
            <a:endParaRPr sz="1591"/>
          </a:p>
          <a:p>
            <a:pPr marL="457200" lvl="0" indent="-329685" algn="l" rtl="0">
              <a:lnSpc>
                <a:spcPct val="150000"/>
              </a:lnSpc>
              <a:spcBef>
                <a:spcPts val="1000"/>
              </a:spcBef>
              <a:spcAft>
                <a:spcPts val="0"/>
              </a:spcAft>
              <a:buSzPts val="1592"/>
              <a:buChar char="●"/>
            </a:pPr>
            <a:r>
              <a:rPr lang="en" sz="1591"/>
              <a:t>kde=False removes the KDE (more on this later)</a:t>
            </a:r>
            <a:endParaRPr sz="1591"/>
          </a:p>
          <a:p>
            <a:pPr marL="457200" lvl="0" indent="-329685" algn="l" rtl="0">
              <a:lnSpc>
                <a:spcPct val="150000"/>
              </a:lnSpc>
              <a:spcBef>
                <a:spcPts val="1000"/>
              </a:spcBef>
              <a:spcAft>
                <a:spcPts val="0"/>
              </a:spcAft>
              <a:buSzPts val="1592"/>
              <a:buChar char="●"/>
            </a:pPr>
            <a:r>
              <a:rPr lang="en" sz="1591"/>
              <a:t>Bins define how many buckets to divide the data up into between intervals</a:t>
            </a:r>
            <a:endParaRPr sz="1591"/>
          </a:p>
          <a:p>
            <a:pPr marL="0" lvl="0" indent="0" algn="l" rtl="0">
              <a:spcBef>
                <a:spcPts val="1000"/>
              </a:spcBef>
              <a:spcAft>
                <a:spcPts val="0"/>
              </a:spcAft>
              <a:buClr>
                <a:schemeClr val="dk1"/>
              </a:buClr>
              <a:buSzPts val="1100"/>
              <a:buFont typeface="Arial"/>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73"/>
          <p:cNvSpPr txBox="1">
            <a:spLocks noGrp="1"/>
          </p:cNvSpPr>
          <p:nvPr>
            <p:ph type="title"/>
          </p:nvPr>
        </p:nvSpPr>
        <p:spPr>
          <a:xfrm>
            <a:off x="311700" y="278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20" b="1"/>
              <a:t>Syntax and plot</a:t>
            </a:r>
            <a:endParaRPr sz="2620" b="1"/>
          </a:p>
        </p:txBody>
      </p:sp>
      <p:sp>
        <p:nvSpPr>
          <p:cNvPr id="1163" name="Google Shape;1163;p173"/>
          <p:cNvSpPr txBox="1">
            <a:spLocks noGrp="1"/>
          </p:cNvSpPr>
          <p:nvPr>
            <p:ph type="body" idx="1"/>
          </p:nvPr>
        </p:nvSpPr>
        <p:spPr>
          <a:xfrm>
            <a:off x="311700" y="1152475"/>
            <a:ext cx="8520600" cy="37305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300">
                <a:solidFill>
                  <a:schemeClr val="dk1"/>
                </a:solidFill>
                <a:highlight>
                  <a:schemeClr val="lt2"/>
                </a:highlight>
                <a:latin typeface="Comfortaa Medium"/>
                <a:ea typeface="Comfortaa Medium"/>
                <a:cs typeface="Comfortaa Medium"/>
                <a:sym typeface="Comfortaa Medium"/>
              </a:rPr>
              <a:t>tips = sns.load_dataset('tips')            # Seaborn comes with built in data sets!</a:t>
            </a:r>
            <a:endParaRPr sz="1300">
              <a:solidFill>
                <a:schemeClr val="dk1"/>
              </a:solidFill>
              <a:highlight>
                <a:schemeClr val="lt2"/>
              </a:highlight>
              <a:latin typeface="Comfortaa Medium"/>
              <a:ea typeface="Comfortaa Medium"/>
              <a:cs typeface="Comfortaa Medium"/>
              <a:sym typeface="Comfortaa Medium"/>
            </a:endParaRPr>
          </a:p>
          <a:p>
            <a:pPr marL="0" lvl="0" indent="0" algn="l" rtl="0">
              <a:lnSpc>
                <a:spcPct val="100000"/>
              </a:lnSpc>
              <a:spcBef>
                <a:spcPts val="1200"/>
              </a:spcBef>
              <a:spcAft>
                <a:spcPts val="0"/>
              </a:spcAft>
              <a:buNone/>
            </a:pPr>
            <a:r>
              <a:rPr lang="en" sz="1300">
                <a:solidFill>
                  <a:schemeClr val="dk1"/>
                </a:solidFill>
                <a:highlight>
                  <a:schemeClr val="lt2"/>
                </a:highlight>
                <a:latin typeface="Comfortaa Medium"/>
                <a:ea typeface="Comfortaa Medium"/>
                <a:cs typeface="Comfortaa Medium"/>
                <a:sym typeface="Comfortaa Medium"/>
              </a:rPr>
              <a:t>sns.displot(tips['total_bill'], stat = 'density', kde = True</a:t>
            </a:r>
            <a:r>
              <a:rPr lang="en" sz="1300">
                <a:solidFill>
                  <a:schemeClr val="dk1"/>
                </a:solidFill>
                <a:latin typeface="Comfortaa Medium"/>
                <a:ea typeface="Comfortaa Medium"/>
                <a:cs typeface="Comfortaa Medium"/>
                <a:sym typeface="Comfortaa Medium"/>
              </a:rPr>
              <a:t>) </a:t>
            </a:r>
            <a:r>
              <a:rPr lang="en" sz="1600">
                <a:solidFill>
                  <a:schemeClr val="dk1"/>
                </a:solidFill>
              </a:rPr>
              <a:t> </a:t>
            </a:r>
            <a:endParaRPr sz="1600">
              <a:solidFill>
                <a:schemeClr val="dk1"/>
              </a:solidFill>
            </a:endParaRPr>
          </a:p>
          <a:p>
            <a:pPr marL="0" lvl="0" indent="0" algn="l" rtl="0">
              <a:lnSpc>
                <a:spcPct val="100000"/>
              </a:lnSpc>
              <a:spcBef>
                <a:spcPts val="1200"/>
              </a:spcBef>
              <a:spcAft>
                <a:spcPts val="0"/>
              </a:spcAft>
              <a:buNone/>
            </a:pPr>
            <a:endParaRPr sz="1400"/>
          </a:p>
          <a:p>
            <a:pPr marL="0" lvl="0" indent="0" algn="l" rtl="0">
              <a:lnSpc>
                <a:spcPct val="100000"/>
              </a:lnSpc>
              <a:spcBef>
                <a:spcPts val="1200"/>
              </a:spcBef>
              <a:spcAft>
                <a:spcPts val="0"/>
              </a:spcAft>
              <a:buNone/>
            </a:pPr>
            <a:endParaRPr sz="1400"/>
          </a:p>
          <a:p>
            <a:pPr marL="0" lvl="0" indent="0" algn="l" rtl="0">
              <a:spcBef>
                <a:spcPts val="1200"/>
              </a:spcBef>
              <a:spcAft>
                <a:spcPts val="0"/>
              </a:spcAft>
              <a:buNone/>
            </a:pPr>
            <a:r>
              <a:rPr lang="en" sz="1500"/>
              <a:t>It can be seen that the total bill is approximately</a:t>
            </a:r>
            <a:endParaRPr sz="1500"/>
          </a:p>
          <a:p>
            <a:pPr marL="0" lvl="0" indent="0" algn="l" rtl="0">
              <a:spcBef>
                <a:spcPts val="1200"/>
              </a:spcBef>
              <a:spcAft>
                <a:spcPts val="0"/>
              </a:spcAft>
              <a:buNone/>
            </a:pPr>
            <a:r>
              <a:rPr lang="en" sz="1500" b="1"/>
              <a:t>normally distributed</a:t>
            </a:r>
            <a:r>
              <a:rPr lang="en" sz="1500"/>
              <a:t>, symmetric about the mean</a:t>
            </a:r>
            <a:endParaRPr sz="1500"/>
          </a:p>
          <a:p>
            <a:pPr marL="0" lvl="0" indent="0" algn="l" rtl="0">
              <a:spcBef>
                <a:spcPts val="1200"/>
              </a:spcBef>
              <a:spcAft>
                <a:spcPts val="0"/>
              </a:spcAft>
              <a:buNone/>
            </a:pPr>
            <a:r>
              <a:rPr lang="en" sz="1500"/>
              <a:t>showing that total bills near the mean (~20)</a:t>
            </a:r>
            <a:endParaRPr sz="1500"/>
          </a:p>
          <a:p>
            <a:pPr marL="0" lvl="0" indent="0" algn="l" rtl="0">
              <a:spcBef>
                <a:spcPts val="1200"/>
              </a:spcBef>
              <a:spcAft>
                <a:spcPts val="1200"/>
              </a:spcAft>
              <a:buNone/>
            </a:pPr>
            <a:r>
              <a:rPr lang="en" sz="1500"/>
              <a:t>are more frequent than extreme high or low bills.</a:t>
            </a:r>
            <a:endParaRPr sz="1500"/>
          </a:p>
        </p:txBody>
      </p:sp>
      <p:pic>
        <p:nvPicPr>
          <p:cNvPr id="1164" name="Google Shape;1164;p173"/>
          <p:cNvPicPr preferRelativeResize="0"/>
          <p:nvPr/>
        </p:nvPicPr>
        <p:blipFill>
          <a:blip r:embed="rId3">
            <a:alphaModFix/>
          </a:blip>
          <a:stretch>
            <a:fillRect/>
          </a:stretch>
        </p:blipFill>
        <p:spPr>
          <a:xfrm>
            <a:off x="4977725" y="1600375"/>
            <a:ext cx="3673500" cy="3089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a:off x="250250" y="27825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More on Tuples</a:t>
            </a:r>
            <a:endParaRPr/>
          </a:p>
        </p:txBody>
      </p:sp>
      <p:sp>
        <p:nvSpPr>
          <p:cNvPr id="207" name="Google Shape;207;p39"/>
          <p:cNvSpPr txBox="1">
            <a:spLocks noGrp="1"/>
          </p:cNvSpPr>
          <p:nvPr>
            <p:ph type="body" idx="1"/>
          </p:nvPr>
        </p:nvSpPr>
        <p:spPr>
          <a:xfrm>
            <a:off x="250250" y="989425"/>
            <a:ext cx="8633400" cy="4253700"/>
          </a:xfrm>
          <a:prstGeom prst="rect">
            <a:avLst/>
          </a:prstGeom>
        </p:spPr>
        <p:txBody>
          <a:bodyPr spcFirstLastPara="1" wrap="square" lIns="91425" tIns="91425" rIns="91425" bIns="91425" anchor="t" anchorCtr="0">
            <a:normAutofit fontScale="47500" lnSpcReduction="10000"/>
          </a:bodyPr>
          <a:lstStyle/>
          <a:p>
            <a:pPr marL="0" lvl="0" indent="0" algn="l" rtl="0">
              <a:spcBef>
                <a:spcPts val="0"/>
              </a:spcBef>
              <a:spcAft>
                <a:spcPts val="0"/>
              </a:spcAft>
              <a:buClr>
                <a:schemeClr val="dk2"/>
              </a:buClr>
              <a:buSzPct val="29187"/>
              <a:buFont typeface="Arial"/>
              <a:buNone/>
            </a:pPr>
            <a:r>
              <a:rPr lang="en" sz="3768"/>
              <a:t>You can't add elements to a tuple. Tuples have no append method.</a:t>
            </a:r>
            <a:endParaRPr sz="3768"/>
          </a:p>
          <a:p>
            <a:pPr marL="0" lvl="0" indent="0" algn="l" rtl="0">
              <a:spcBef>
                <a:spcPts val="1200"/>
              </a:spcBef>
              <a:spcAft>
                <a:spcPts val="0"/>
              </a:spcAft>
              <a:buClr>
                <a:schemeClr val="dk2"/>
              </a:buClr>
              <a:buSzPct val="29187"/>
              <a:buFont typeface="Arial"/>
              <a:buNone/>
            </a:pPr>
            <a:r>
              <a:rPr lang="en" sz="3768"/>
              <a:t>You can't remove elements from a tuple. </a:t>
            </a:r>
            <a:endParaRPr sz="3768"/>
          </a:p>
          <a:p>
            <a:pPr marL="0" lvl="0" indent="0" algn="l" rtl="0">
              <a:spcBef>
                <a:spcPts val="1200"/>
              </a:spcBef>
              <a:spcAft>
                <a:spcPts val="0"/>
              </a:spcAft>
              <a:buClr>
                <a:schemeClr val="dk2"/>
              </a:buClr>
              <a:buSzPct val="29187"/>
              <a:buFont typeface="Arial"/>
              <a:buNone/>
            </a:pPr>
            <a:r>
              <a:rPr lang="en" sz="3768"/>
              <a:t>You can find elements in a tuple, since this doesn’t change the tuple.</a:t>
            </a:r>
            <a:endParaRPr sz="3768"/>
          </a:p>
          <a:p>
            <a:pPr marL="0" lvl="0" indent="0" algn="l" rtl="0">
              <a:spcBef>
                <a:spcPts val="1200"/>
              </a:spcBef>
              <a:spcAft>
                <a:spcPts val="0"/>
              </a:spcAft>
              <a:buNone/>
            </a:pPr>
            <a:r>
              <a:rPr lang="en" sz="3768" b="1"/>
              <a:t>Why tuples when there is lists ? Or when to use tuples?</a:t>
            </a:r>
            <a:endParaRPr sz="3768" b="1"/>
          </a:p>
          <a:p>
            <a:pPr marL="457200" lvl="0" indent="-324324" algn="l" rtl="0">
              <a:spcBef>
                <a:spcPts val="1200"/>
              </a:spcBef>
              <a:spcAft>
                <a:spcPts val="0"/>
              </a:spcAft>
              <a:buSzPct val="100000"/>
              <a:buChar char="-"/>
            </a:pPr>
            <a:r>
              <a:rPr lang="en" sz="3768"/>
              <a:t>Faster than lists. If you're defining a constant set of values and all you would do with it is iterate through it, use a tuple instead of a list.                                                                                                                            </a:t>
            </a:r>
            <a:endParaRPr sz="3768"/>
          </a:p>
          <a:p>
            <a:pPr marL="457200" lvl="0" indent="-324324" algn="l" rtl="0">
              <a:spcBef>
                <a:spcPts val="0"/>
              </a:spcBef>
              <a:spcAft>
                <a:spcPts val="0"/>
              </a:spcAft>
              <a:buSzPct val="100000"/>
              <a:buChar char="-"/>
            </a:pPr>
            <a:r>
              <a:rPr lang="en" sz="3768"/>
              <a:t>Makes your code safer if you “write-protect” data that does not need to be changed. Using a tuple is like having an implied assert statement that this data is constant.</a:t>
            </a:r>
            <a:endParaRPr sz="3768"/>
          </a:p>
          <a:p>
            <a:pPr marL="0" lvl="0" indent="0" algn="l" rtl="0">
              <a:spcBef>
                <a:spcPts val="1200"/>
              </a:spcBef>
              <a:spcAft>
                <a:spcPts val="0"/>
              </a:spcAft>
              <a:buClr>
                <a:schemeClr val="dk2"/>
              </a:buClr>
              <a:buSzPct val="29187"/>
              <a:buFont typeface="Arial"/>
              <a:buNone/>
            </a:pPr>
            <a:r>
              <a:rPr lang="en" sz="3768" i="1"/>
              <a:t>Tuples are like Jee Advanced Ranks, you can't change them !</a:t>
            </a:r>
            <a:br>
              <a:rPr lang="en" sz="3768" i="1"/>
            </a:br>
            <a:endParaRPr sz="3768" i="1"/>
          </a:p>
          <a:p>
            <a:pPr marL="0" lvl="0" indent="0" algn="l" rtl="0">
              <a:spcBef>
                <a:spcPts val="1200"/>
              </a:spcBef>
              <a:spcAft>
                <a:spcPts val="0"/>
              </a:spcAft>
              <a:buClr>
                <a:schemeClr val="dk2"/>
              </a:buClr>
              <a:buSzPct val="84615"/>
              <a:buFont typeface="Arial"/>
              <a:buNone/>
            </a:pPr>
            <a:endParaRPr i="1"/>
          </a:p>
          <a:p>
            <a:pPr marL="0" lvl="0" indent="0" algn="l" rtl="0">
              <a:spcBef>
                <a:spcPts val="1200"/>
              </a:spcBef>
              <a:spcAft>
                <a:spcPts val="1200"/>
              </a:spcAft>
              <a:buNone/>
            </a:pP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74"/>
          <p:cNvSpPr txBox="1">
            <a:spLocks noGrp="1"/>
          </p:cNvSpPr>
          <p:nvPr>
            <p:ph type="title"/>
          </p:nvPr>
        </p:nvSpPr>
        <p:spPr>
          <a:xfrm>
            <a:off x="311700" y="316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20" b="1"/>
              <a:t>Exercise Time?</a:t>
            </a:r>
            <a:endParaRPr sz="2620" b="1"/>
          </a:p>
        </p:txBody>
      </p:sp>
      <p:pic>
        <p:nvPicPr>
          <p:cNvPr id="1170" name="Google Shape;1170;p174"/>
          <p:cNvPicPr preferRelativeResize="0"/>
          <p:nvPr/>
        </p:nvPicPr>
        <p:blipFill>
          <a:blip r:embed="rId3">
            <a:alphaModFix/>
          </a:blip>
          <a:stretch>
            <a:fillRect/>
          </a:stretch>
        </p:blipFill>
        <p:spPr>
          <a:xfrm>
            <a:off x="752000" y="1078900"/>
            <a:ext cx="5856529" cy="4064599"/>
          </a:xfrm>
          <a:prstGeom prst="rect">
            <a:avLst/>
          </a:prstGeom>
          <a:noFill/>
          <a:ln>
            <a:noFill/>
          </a:ln>
        </p:spPr>
      </p:pic>
      <p:pic>
        <p:nvPicPr>
          <p:cNvPr id="1171" name="Google Shape;1171;p174"/>
          <p:cNvPicPr preferRelativeResize="0"/>
          <p:nvPr/>
        </p:nvPicPr>
        <p:blipFill>
          <a:blip r:embed="rId4">
            <a:alphaModFix/>
          </a:blip>
          <a:stretch>
            <a:fillRect/>
          </a:stretch>
        </p:blipFill>
        <p:spPr>
          <a:xfrm>
            <a:off x="4926838" y="105975"/>
            <a:ext cx="1834875" cy="11795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75"/>
          <p:cNvSpPr txBox="1">
            <a:spLocks noGrp="1"/>
          </p:cNvSpPr>
          <p:nvPr>
            <p:ph type="title"/>
          </p:nvPr>
        </p:nvSpPr>
        <p:spPr>
          <a:xfrm>
            <a:off x="311700" y="238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Let’s see how to do this!</a:t>
            </a:r>
            <a:endParaRPr b="1"/>
          </a:p>
        </p:txBody>
      </p:sp>
      <p:pic>
        <p:nvPicPr>
          <p:cNvPr id="1177" name="Google Shape;1177;p175"/>
          <p:cNvPicPr preferRelativeResize="0"/>
          <p:nvPr/>
        </p:nvPicPr>
        <p:blipFill>
          <a:blip r:embed="rId3">
            <a:alphaModFix/>
          </a:blip>
          <a:stretch>
            <a:fillRect/>
          </a:stretch>
        </p:blipFill>
        <p:spPr>
          <a:xfrm>
            <a:off x="690825" y="1103200"/>
            <a:ext cx="5956624" cy="38195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76"/>
          <p:cNvSpPr txBox="1">
            <a:spLocks noGrp="1"/>
          </p:cNvSpPr>
          <p:nvPr>
            <p:ph type="title"/>
          </p:nvPr>
        </p:nvSpPr>
        <p:spPr>
          <a:xfrm>
            <a:off x="311700" y="304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KDE Plot</a:t>
            </a:r>
            <a:endParaRPr b="1"/>
          </a:p>
        </p:txBody>
      </p:sp>
      <p:sp>
        <p:nvSpPr>
          <p:cNvPr id="1183" name="Google Shape;1183;p176"/>
          <p:cNvSpPr txBox="1">
            <a:spLocks noGrp="1"/>
          </p:cNvSpPr>
          <p:nvPr>
            <p:ph type="body" idx="1"/>
          </p:nvPr>
        </p:nvSpPr>
        <p:spPr>
          <a:xfrm>
            <a:off x="311700" y="1038350"/>
            <a:ext cx="8520600" cy="3416400"/>
          </a:xfrm>
          <a:prstGeom prst="rect">
            <a:avLst/>
          </a:prstGeom>
        </p:spPr>
        <p:txBody>
          <a:bodyPr spcFirstLastPara="1" wrap="square" lIns="91425" tIns="91425" rIns="91425" bIns="91425" anchor="t" anchorCtr="0">
            <a:normAutofit/>
          </a:bodyPr>
          <a:lstStyle/>
          <a:p>
            <a:pPr marL="457200" lvl="0" indent="-336550" algn="l" rtl="0">
              <a:lnSpc>
                <a:spcPct val="150000"/>
              </a:lnSpc>
              <a:spcBef>
                <a:spcPts val="0"/>
              </a:spcBef>
              <a:spcAft>
                <a:spcPts val="0"/>
              </a:spcAft>
              <a:buSzPts val="1700"/>
              <a:buChar char="●"/>
            </a:pPr>
            <a:r>
              <a:rPr lang="en" sz="1700"/>
              <a:t> A kernel density estimate (KDE) plot is a method for visualizing the distribution of observations in a dataset, analogous to a histogram</a:t>
            </a:r>
            <a:endParaRPr sz="1700"/>
          </a:p>
          <a:p>
            <a:pPr marL="457200" lvl="0" indent="-336550" algn="l" rtl="0">
              <a:lnSpc>
                <a:spcPct val="150000"/>
              </a:lnSpc>
              <a:spcBef>
                <a:spcPts val="1000"/>
              </a:spcBef>
              <a:spcAft>
                <a:spcPts val="0"/>
              </a:spcAft>
              <a:buSzPts val="1700"/>
              <a:buChar char="●"/>
            </a:pPr>
            <a:r>
              <a:rPr lang="en" sz="1700"/>
              <a:t>KDE represents the data using a continuous probability density curve</a:t>
            </a:r>
            <a:endParaRPr sz="1700"/>
          </a:p>
          <a:p>
            <a:pPr marL="457200" lvl="0" indent="-336550" algn="l" rtl="0">
              <a:lnSpc>
                <a:spcPct val="150000"/>
              </a:lnSpc>
              <a:spcBef>
                <a:spcPts val="1000"/>
              </a:spcBef>
              <a:spcAft>
                <a:spcPts val="0"/>
              </a:spcAft>
              <a:buSzPts val="1700"/>
              <a:buChar char="●"/>
            </a:pPr>
            <a:r>
              <a:rPr lang="en" sz="1700"/>
              <a:t>A histogram aims to approximate the underlying probability density function that generated the data by binning and counting observations</a:t>
            </a:r>
            <a:endParaRPr sz="1700"/>
          </a:p>
          <a:p>
            <a:pPr marL="457200" lvl="0" indent="-336550" algn="l" rtl="0">
              <a:lnSpc>
                <a:spcPct val="150000"/>
              </a:lnSpc>
              <a:spcBef>
                <a:spcPts val="1000"/>
              </a:spcBef>
              <a:spcAft>
                <a:spcPts val="1000"/>
              </a:spcAft>
              <a:buSzPts val="1700"/>
              <a:buChar char="●"/>
            </a:pPr>
            <a:r>
              <a:rPr lang="en" sz="1700"/>
              <a:t>While a KDE plot smooths the observations, producing a continuous density estimate.</a:t>
            </a:r>
            <a:endParaRPr sz="17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77"/>
          <p:cNvSpPr txBox="1">
            <a:spLocks noGrp="1"/>
          </p:cNvSpPr>
          <p:nvPr>
            <p:ph type="title"/>
          </p:nvPr>
        </p:nvSpPr>
        <p:spPr>
          <a:xfrm>
            <a:off x="311700" y="374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20" b="1"/>
              <a:t>Syntax and an example plot</a:t>
            </a:r>
            <a:endParaRPr sz="2620" b="1"/>
          </a:p>
        </p:txBody>
      </p:sp>
      <p:pic>
        <p:nvPicPr>
          <p:cNvPr id="1189" name="Google Shape;1189;p177"/>
          <p:cNvPicPr preferRelativeResize="0"/>
          <p:nvPr/>
        </p:nvPicPr>
        <p:blipFill>
          <a:blip r:embed="rId3">
            <a:alphaModFix/>
          </a:blip>
          <a:stretch>
            <a:fillRect/>
          </a:stretch>
        </p:blipFill>
        <p:spPr>
          <a:xfrm>
            <a:off x="439850" y="1104875"/>
            <a:ext cx="6819951" cy="369922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b="1"/>
              <a:t>Joint plot</a:t>
            </a:r>
            <a:endParaRPr sz="2720" b="1"/>
          </a:p>
        </p:txBody>
      </p:sp>
      <p:sp>
        <p:nvSpPr>
          <p:cNvPr id="1195" name="Google Shape;1195;p1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Draw a plot of two variables with bivariate and univariate graphs.</a:t>
            </a:r>
            <a:endParaRPr/>
          </a:p>
          <a:p>
            <a:pPr marL="457200" lvl="0" indent="-342900" algn="l" rtl="0">
              <a:lnSpc>
                <a:spcPct val="150000"/>
              </a:lnSpc>
              <a:spcBef>
                <a:spcPts val="1000"/>
              </a:spcBef>
              <a:spcAft>
                <a:spcPts val="0"/>
              </a:spcAft>
              <a:buSzPts val="1800"/>
              <a:buChar char="●"/>
            </a:pPr>
            <a:r>
              <a:rPr lang="en"/>
              <a:t>A way of understanding the relationship between two variables and the distribution of individuals of each variable</a:t>
            </a:r>
            <a:endParaRPr/>
          </a:p>
          <a:p>
            <a:pPr marL="457200" lvl="0" indent="-342900" algn="l" rtl="0">
              <a:lnSpc>
                <a:spcPct val="150000"/>
              </a:lnSpc>
              <a:spcBef>
                <a:spcPts val="1000"/>
              </a:spcBef>
              <a:spcAft>
                <a:spcPts val="0"/>
              </a:spcAft>
              <a:buSzPts val="1800"/>
              <a:buChar char="●"/>
            </a:pPr>
            <a:r>
              <a:rPr lang="en"/>
              <a:t>Jointplot compares 2 distributions and plots a scatter plot by default</a:t>
            </a:r>
            <a:endParaRPr/>
          </a:p>
          <a:p>
            <a:pPr marL="457200" lvl="0" indent="-342900" algn="l" rtl="0">
              <a:lnSpc>
                <a:spcPct val="150000"/>
              </a:lnSpc>
              <a:spcBef>
                <a:spcPts val="1000"/>
              </a:spcBef>
              <a:spcAft>
                <a:spcPts val="0"/>
              </a:spcAft>
              <a:buSzPts val="1800"/>
              <a:buChar char="●"/>
            </a:pPr>
            <a:r>
              <a:rPr lang="en"/>
              <a:t>With kind you can create a regression line with kind='reg'</a:t>
            </a:r>
            <a:endParaRPr/>
          </a:p>
          <a:p>
            <a:pPr marL="0" lvl="0" indent="0" algn="l" rtl="0">
              <a:spcBef>
                <a:spcPts val="1000"/>
              </a:spcBef>
              <a:spcAft>
                <a:spcPts val="120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20" b="1"/>
              <a:t>Syntax and example plot</a:t>
            </a:r>
            <a:endParaRPr sz="2620" b="1"/>
          </a:p>
        </p:txBody>
      </p:sp>
      <p:sp>
        <p:nvSpPr>
          <p:cNvPr id="1201" name="Google Shape;1201;p179"/>
          <p:cNvSpPr txBox="1">
            <a:spLocks noGrp="1"/>
          </p:cNvSpPr>
          <p:nvPr>
            <p:ph type="body" idx="1"/>
          </p:nvPr>
        </p:nvSpPr>
        <p:spPr>
          <a:xfrm>
            <a:off x="311700" y="1152475"/>
            <a:ext cx="8520600" cy="373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chemeClr val="dk1"/>
                </a:solidFill>
                <a:highlight>
                  <a:schemeClr val="lt2"/>
                </a:highlight>
                <a:latin typeface="Comfortaa Medium"/>
                <a:ea typeface="Comfortaa Medium"/>
                <a:cs typeface="Comfortaa Medium"/>
                <a:sym typeface="Comfortaa Medium"/>
              </a:rPr>
              <a:t>sns.jointplot(x='speeding', y='alcohol', data=crash_df, kind='reg')</a:t>
            </a:r>
            <a:endParaRPr sz="1500">
              <a:solidFill>
                <a:schemeClr val="dk1"/>
              </a:solidFill>
              <a:highlight>
                <a:schemeClr val="lt2"/>
              </a:highlight>
              <a:latin typeface="Comfortaa Medium"/>
              <a:ea typeface="Comfortaa Medium"/>
              <a:cs typeface="Comfortaa Medium"/>
              <a:sym typeface="Comfortaa Medium"/>
            </a:endParaRPr>
          </a:p>
          <a:p>
            <a:pPr marL="0" lvl="0" indent="0" algn="l" rtl="0">
              <a:spcBef>
                <a:spcPts val="1200"/>
              </a:spcBef>
              <a:spcAft>
                <a:spcPts val="0"/>
              </a:spcAft>
              <a:buNone/>
            </a:pPr>
            <a:endParaRPr sz="1400"/>
          </a:p>
          <a:p>
            <a:pPr marL="0" lvl="0" indent="0" algn="l" rtl="0">
              <a:spcBef>
                <a:spcPts val="1200"/>
              </a:spcBef>
              <a:spcAft>
                <a:spcPts val="0"/>
              </a:spcAft>
              <a:buNone/>
            </a:pPr>
            <a:r>
              <a:rPr lang="en" sz="1500" b="1"/>
              <a:t>Observe the linear relationship :-</a:t>
            </a:r>
            <a:endParaRPr sz="1500" b="1"/>
          </a:p>
          <a:p>
            <a:pPr marL="0" lvl="0" indent="0" algn="l" rtl="0">
              <a:spcBef>
                <a:spcPts val="1200"/>
              </a:spcBef>
              <a:spcAft>
                <a:spcPts val="0"/>
              </a:spcAft>
              <a:buNone/>
            </a:pPr>
            <a:r>
              <a:rPr lang="en" sz="1500"/>
              <a:t>As people tend to speed</a:t>
            </a:r>
            <a:endParaRPr sz="1500"/>
          </a:p>
          <a:p>
            <a:pPr marL="0" lvl="0" indent="0" algn="l" rtl="0">
              <a:spcBef>
                <a:spcPts val="1200"/>
              </a:spcBef>
              <a:spcAft>
                <a:spcPts val="1200"/>
              </a:spcAft>
              <a:buNone/>
            </a:pPr>
            <a:r>
              <a:rPr lang="en" sz="1500"/>
              <a:t>they also tend to drink &amp; drive or vice-versa</a:t>
            </a:r>
            <a:endParaRPr sz="1500"/>
          </a:p>
        </p:txBody>
      </p:sp>
      <p:pic>
        <p:nvPicPr>
          <p:cNvPr id="1202" name="Google Shape;1202;p179"/>
          <p:cNvPicPr preferRelativeResize="0"/>
          <p:nvPr/>
        </p:nvPicPr>
        <p:blipFill>
          <a:blip r:embed="rId3">
            <a:alphaModFix/>
          </a:blip>
          <a:stretch>
            <a:fillRect/>
          </a:stretch>
        </p:blipFill>
        <p:spPr>
          <a:xfrm>
            <a:off x="4503725" y="1626725"/>
            <a:ext cx="4044425" cy="330892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80"/>
          <p:cNvSpPr txBox="1">
            <a:spLocks noGrp="1"/>
          </p:cNvSpPr>
          <p:nvPr>
            <p:ph type="title"/>
          </p:nvPr>
        </p:nvSpPr>
        <p:spPr>
          <a:xfrm>
            <a:off x="478450" y="436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b="1"/>
              <a:t>Pairplots</a:t>
            </a:r>
            <a:endParaRPr sz="2820" b="1"/>
          </a:p>
        </p:txBody>
      </p:sp>
      <p:sp>
        <p:nvSpPr>
          <p:cNvPr id="1208" name="Google Shape;1208;p1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666666"/>
              </a:buClr>
              <a:buSzPts val="1500"/>
              <a:buChar char="●"/>
            </a:pPr>
            <a:r>
              <a:rPr lang="en" sz="1500">
                <a:solidFill>
                  <a:srgbClr val="666666"/>
                </a:solidFill>
              </a:rPr>
              <a:t>Plot pairwise relationships in a dataset across an entire dataframe (for the numerical columns) and supports a color hue argument (for categorical columns). </a:t>
            </a:r>
            <a:endParaRPr sz="1500">
              <a:solidFill>
                <a:srgbClr val="666666"/>
              </a:solidFill>
            </a:endParaRPr>
          </a:p>
          <a:p>
            <a:pPr marL="457200" lvl="0" indent="-323850" algn="l" rtl="0">
              <a:lnSpc>
                <a:spcPct val="150000"/>
              </a:lnSpc>
              <a:spcBef>
                <a:spcPts val="1000"/>
              </a:spcBef>
              <a:spcAft>
                <a:spcPts val="0"/>
              </a:spcAft>
              <a:buClr>
                <a:srgbClr val="666666"/>
              </a:buClr>
              <a:buSzPts val="1500"/>
              <a:buChar char="●"/>
            </a:pPr>
            <a:r>
              <a:rPr lang="en" sz="1500">
                <a:solidFill>
                  <a:srgbClr val="666666"/>
                </a:solidFill>
              </a:rPr>
              <a:t>By default, this function will create a grid of Axes such that each numeric variable in data will by shared across the y-axes across a single row and the x-axes across a single column.</a:t>
            </a:r>
            <a:endParaRPr sz="1500">
              <a:solidFill>
                <a:srgbClr val="666666"/>
              </a:solidFill>
            </a:endParaRPr>
          </a:p>
          <a:p>
            <a:pPr marL="457200" lvl="0" indent="-323850" algn="l" rtl="0">
              <a:lnSpc>
                <a:spcPct val="150000"/>
              </a:lnSpc>
              <a:spcBef>
                <a:spcPts val="1000"/>
              </a:spcBef>
              <a:spcAft>
                <a:spcPts val="0"/>
              </a:spcAft>
              <a:buClr>
                <a:srgbClr val="666666"/>
              </a:buClr>
              <a:buSzPts val="1500"/>
              <a:buChar char="●"/>
            </a:pPr>
            <a:r>
              <a:rPr lang="en" sz="1500">
                <a:solidFill>
                  <a:srgbClr val="666666"/>
                </a:solidFill>
              </a:rPr>
              <a:t>The diagonal plots are treated differently: a univariate distribution plot is drawn to show the marginal distribution of the data in each column.</a:t>
            </a:r>
            <a:endParaRPr sz="1500">
              <a:solidFill>
                <a:srgbClr val="666666"/>
              </a:solidFill>
            </a:endParaRPr>
          </a:p>
          <a:p>
            <a:pPr marL="457200" lvl="0" indent="-323850" algn="l" rtl="0">
              <a:spcBef>
                <a:spcPts val="1000"/>
              </a:spcBef>
              <a:spcAft>
                <a:spcPts val="0"/>
              </a:spcAft>
              <a:buClr>
                <a:srgbClr val="666666"/>
              </a:buClr>
              <a:buSzPts val="1500"/>
              <a:buChar char="●"/>
            </a:pPr>
            <a:r>
              <a:rPr lang="en" sz="1500">
                <a:solidFill>
                  <a:srgbClr val="666666"/>
                </a:solidFill>
              </a:rPr>
              <a:t>With hue you can pass in a </a:t>
            </a:r>
            <a:r>
              <a:rPr lang="en" sz="1500" b="1">
                <a:solidFill>
                  <a:srgbClr val="666666"/>
                </a:solidFill>
              </a:rPr>
              <a:t>categorical column</a:t>
            </a:r>
            <a:r>
              <a:rPr lang="en" sz="1500">
                <a:solidFill>
                  <a:srgbClr val="666666"/>
                </a:solidFill>
              </a:rPr>
              <a:t> and the charts will be colorized</a:t>
            </a:r>
            <a:endParaRPr sz="1500">
              <a:solidFill>
                <a:srgbClr val="666666"/>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81"/>
          <p:cNvSpPr txBox="1">
            <a:spLocks noGrp="1"/>
          </p:cNvSpPr>
          <p:nvPr>
            <p:ph type="title"/>
          </p:nvPr>
        </p:nvSpPr>
        <p:spPr>
          <a:xfrm>
            <a:off x="404725" y="239850"/>
            <a:ext cx="7874700" cy="3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Syntax: </a:t>
            </a:r>
            <a:r>
              <a:rPr lang="en" sz="1600">
                <a:solidFill>
                  <a:schemeClr val="dk2"/>
                </a:solidFill>
                <a:highlight>
                  <a:schemeClr val="lt2"/>
                </a:highlight>
                <a:latin typeface="Comfortaa Medium"/>
                <a:ea typeface="Comfortaa Medium"/>
                <a:cs typeface="Comfortaa Medium"/>
                <a:sym typeface="Comfortaa Medium"/>
              </a:rPr>
              <a:t>sns.pairplot(tips_df, hue='sex', diag_kind='kde')</a:t>
            </a:r>
            <a:endParaRPr sz="1800">
              <a:highlight>
                <a:schemeClr val="lt2"/>
              </a:highlight>
              <a:latin typeface="Comfortaa Medium"/>
              <a:ea typeface="Comfortaa Medium"/>
              <a:cs typeface="Comfortaa Medium"/>
              <a:sym typeface="Comfortaa Medium"/>
            </a:endParaRPr>
          </a:p>
        </p:txBody>
      </p:sp>
      <p:sp>
        <p:nvSpPr>
          <p:cNvPr id="1214" name="Google Shape;1214;p181"/>
          <p:cNvSpPr txBox="1">
            <a:spLocks noGrp="1"/>
          </p:cNvSpPr>
          <p:nvPr>
            <p:ph type="body" idx="1"/>
          </p:nvPr>
        </p:nvSpPr>
        <p:spPr>
          <a:xfrm>
            <a:off x="311700" y="649075"/>
            <a:ext cx="8520600" cy="39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   </a:t>
            </a:r>
            <a:r>
              <a:rPr lang="en" sz="2100" b="1"/>
              <a:t>Plot :</a:t>
            </a:r>
            <a:endParaRPr sz="2100" b="1"/>
          </a:p>
          <a:p>
            <a:pPr marL="0" lvl="0" indent="0" algn="l" rtl="0">
              <a:spcBef>
                <a:spcPts val="1200"/>
              </a:spcBef>
              <a:spcAft>
                <a:spcPts val="1200"/>
              </a:spcAft>
              <a:buNone/>
            </a:pPr>
            <a:endParaRPr sz="2100" b="1"/>
          </a:p>
        </p:txBody>
      </p:sp>
      <p:pic>
        <p:nvPicPr>
          <p:cNvPr id="1215" name="Google Shape;1215;p181"/>
          <p:cNvPicPr preferRelativeResize="0"/>
          <p:nvPr/>
        </p:nvPicPr>
        <p:blipFill>
          <a:blip r:embed="rId3">
            <a:alphaModFix/>
          </a:blip>
          <a:stretch>
            <a:fillRect/>
          </a:stretch>
        </p:blipFill>
        <p:spPr>
          <a:xfrm>
            <a:off x="1430475" y="1106875"/>
            <a:ext cx="5119599" cy="33763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1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Categorical Data Plots</a:t>
            </a:r>
            <a:endParaRPr b="1"/>
          </a:p>
        </p:txBody>
      </p:sp>
      <p:sp>
        <p:nvSpPr>
          <p:cNvPr id="1221" name="Google Shape;1221;p1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Char char="●"/>
            </a:pPr>
            <a:r>
              <a:rPr lang="en" sz="1500" b="1"/>
              <a:t>Count plot</a:t>
            </a:r>
            <a:r>
              <a:rPr lang="en" sz="1500"/>
              <a:t> - allow you to get aggregate data off a categorical feature in your data, the estimator is counting the number of occurrences</a:t>
            </a:r>
            <a:endParaRPr sz="1500"/>
          </a:p>
          <a:p>
            <a:pPr marL="457200" lvl="0" indent="-323850" algn="l" rtl="0">
              <a:lnSpc>
                <a:spcPct val="150000"/>
              </a:lnSpc>
              <a:spcBef>
                <a:spcPts val="1000"/>
              </a:spcBef>
              <a:spcAft>
                <a:spcPts val="0"/>
              </a:spcAft>
              <a:buSzPts val="1500"/>
              <a:buChar char="●"/>
            </a:pPr>
            <a:r>
              <a:rPr lang="en" sz="1500" b="1"/>
              <a:t>Bar plot - </a:t>
            </a:r>
            <a:r>
              <a:rPr lang="en" sz="1500"/>
              <a:t>  A general plot that allows you to aggregate the categorical data based off some function, by default the mean (of a quantitative variable.)</a:t>
            </a:r>
            <a:endParaRPr sz="1500"/>
          </a:p>
          <a:p>
            <a:pPr marL="457200" lvl="0" indent="0" algn="l" rtl="0">
              <a:spcBef>
                <a:spcPts val="1000"/>
              </a:spcBef>
              <a:spcAft>
                <a:spcPts val="0"/>
              </a:spcAft>
              <a:buNone/>
            </a:pPr>
            <a:endParaRPr/>
          </a:p>
          <a:p>
            <a:pPr marL="0" lvl="0" indent="0" algn="l" rtl="0">
              <a:spcBef>
                <a:spcPts val="1200"/>
              </a:spcBef>
              <a:spcAft>
                <a:spcPts val="1200"/>
              </a:spcAft>
              <a:buNone/>
            </a:pPr>
            <a:r>
              <a:rPr lang="en" sz="1700"/>
              <a:t>More for you to explore - </a:t>
            </a:r>
            <a:r>
              <a:rPr lang="en" sz="1700" b="1"/>
              <a:t>Boxplot</a:t>
            </a:r>
            <a:r>
              <a:rPr lang="en" sz="1700"/>
              <a:t> etc.</a:t>
            </a:r>
            <a:endParaRPr sz="17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83"/>
          <p:cNvSpPr txBox="1">
            <a:spLocks noGrp="1"/>
          </p:cNvSpPr>
          <p:nvPr>
            <p:ph type="title"/>
          </p:nvPr>
        </p:nvSpPr>
        <p:spPr>
          <a:xfrm>
            <a:off x="311713" y="401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b="1"/>
              <a:t>Count plots</a:t>
            </a:r>
            <a:endParaRPr sz="2720" b="1"/>
          </a:p>
        </p:txBody>
      </p:sp>
      <p:pic>
        <p:nvPicPr>
          <p:cNvPr id="1227" name="Google Shape;1227;p183"/>
          <p:cNvPicPr preferRelativeResize="0"/>
          <p:nvPr/>
        </p:nvPicPr>
        <p:blipFill>
          <a:blip r:embed="rId3">
            <a:alphaModFix/>
          </a:blip>
          <a:stretch>
            <a:fillRect/>
          </a:stretch>
        </p:blipFill>
        <p:spPr>
          <a:xfrm>
            <a:off x="4380849" y="1310650"/>
            <a:ext cx="4644500" cy="3182825"/>
          </a:xfrm>
          <a:prstGeom prst="rect">
            <a:avLst/>
          </a:prstGeom>
          <a:noFill/>
          <a:ln>
            <a:noFill/>
          </a:ln>
        </p:spPr>
      </p:pic>
      <p:sp>
        <p:nvSpPr>
          <p:cNvPr id="1228" name="Google Shape;1228;p1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highlight>
                  <a:schemeClr val="lt2"/>
                </a:highlight>
                <a:latin typeface="Comfortaa"/>
                <a:ea typeface="Comfortaa"/>
                <a:cs typeface="Comfortaa"/>
                <a:sym typeface="Comfortaa"/>
              </a:rPr>
              <a:t>sns.countplot(x='sex', data=tips_df)</a:t>
            </a:r>
            <a:endParaRPr sz="1500">
              <a:highlight>
                <a:schemeClr val="lt2"/>
              </a:highlight>
              <a:latin typeface="Comfortaa"/>
              <a:ea typeface="Comfortaa"/>
              <a:cs typeface="Comfortaa"/>
              <a:sym typeface="Comfortaa"/>
            </a:endParaRPr>
          </a:p>
          <a:p>
            <a:pPr marL="0" lvl="0" indent="0" algn="l" rtl="0">
              <a:lnSpc>
                <a:spcPct val="100000"/>
              </a:lnSpc>
              <a:spcBef>
                <a:spcPts val="1200"/>
              </a:spcBef>
              <a:spcAft>
                <a:spcPts val="0"/>
              </a:spcAft>
              <a:buNone/>
            </a:pPr>
            <a:endParaRPr/>
          </a:p>
          <a:p>
            <a:pPr marL="0" lvl="0" indent="0" algn="l" rtl="0">
              <a:lnSpc>
                <a:spcPct val="100000"/>
              </a:lnSpc>
              <a:spcBef>
                <a:spcPts val="1200"/>
              </a:spcBef>
              <a:spcAft>
                <a:spcPts val="0"/>
              </a:spcAft>
              <a:buNone/>
            </a:pPr>
            <a:r>
              <a:rPr lang="en"/>
              <a:t>In the dataset ‘tips’, we see that</a:t>
            </a:r>
            <a:endParaRPr/>
          </a:p>
          <a:p>
            <a:pPr marL="0" lvl="0" indent="0" algn="l" rtl="0">
              <a:lnSpc>
                <a:spcPct val="100000"/>
              </a:lnSpc>
              <a:spcBef>
                <a:spcPts val="1200"/>
              </a:spcBef>
              <a:spcAft>
                <a:spcPts val="0"/>
              </a:spcAft>
              <a:buNone/>
            </a:pPr>
            <a:r>
              <a:rPr lang="en"/>
              <a:t>number of males who gave tips </a:t>
            </a:r>
            <a:endParaRPr/>
          </a:p>
          <a:p>
            <a:pPr marL="0" lvl="0" indent="0" algn="l" rtl="0">
              <a:lnSpc>
                <a:spcPct val="100000"/>
              </a:lnSpc>
              <a:spcBef>
                <a:spcPts val="1200"/>
              </a:spcBef>
              <a:spcAft>
                <a:spcPts val="1200"/>
              </a:spcAft>
              <a:buNone/>
            </a:pPr>
            <a:r>
              <a:rPr lang="en"/>
              <a:t>are more than females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a:spLocks noGrp="1"/>
          </p:cNvSpPr>
          <p:nvPr>
            <p:ph type="title"/>
          </p:nvPr>
        </p:nvSpPr>
        <p:spPr>
          <a:xfrm>
            <a:off x="311700" y="26950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Dictionaries - Not the Oxford one!</a:t>
            </a:r>
            <a:endParaRPr/>
          </a:p>
        </p:txBody>
      </p:sp>
      <p:sp>
        <p:nvSpPr>
          <p:cNvPr id="213" name="Google Shape;213;p40"/>
          <p:cNvSpPr txBox="1">
            <a:spLocks noGrp="1"/>
          </p:cNvSpPr>
          <p:nvPr>
            <p:ph type="body" idx="1"/>
          </p:nvPr>
        </p:nvSpPr>
        <p:spPr>
          <a:xfrm>
            <a:off x="311700" y="968150"/>
            <a:ext cx="8520600" cy="4090800"/>
          </a:xfrm>
          <a:prstGeom prst="rect">
            <a:avLst/>
          </a:prstGeom>
        </p:spPr>
        <p:txBody>
          <a:bodyPr spcFirstLastPara="1" wrap="square" lIns="91425" tIns="91425" rIns="91425" bIns="91425" anchor="t" anchorCtr="0">
            <a:normAutofit/>
          </a:bodyPr>
          <a:lstStyle/>
          <a:p>
            <a:pPr marL="457200" lvl="0" indent="-314325" algn="l" rtl="0">
              <a:spcBef>
                <a:spcPts val="0"/>
              </a:spcBef>
              <a:spcAft>
                <a:spcPts val="0"/>
              </a:spcAft>
              <a:buClr>
                <a:schemeClr val="dk2"/>
              </a:buClr>
              <a:buSzPts val="1350"/>
              <a:buFont typeface="Verdana"/>
              <a:buChar char="-"/>
            </a:pPr>
            <a:r>
              <a:rPr lang="en" sz="1350">
                <a:solidFill>
                  <a:schemeClr val="dk2"/>
                </a:solidFill>
                <a:highlight>
                  <a:srgbClr val="FFFFFF"/>
                </a:highlight>
                <a:latin typeface="Verdana"/>
                <a:ea typeface="Verdana"/>
                <a:cs typeface="Verdana"/>
                <a:sym typeface="Verdana"/>
              </a:rPr>
              <a:t>used to store data values in {key:value} pairs.</a:t>
            </a:r>
            <a:endParaRPr sz="1350">
              <a:solidFill>
                <a:schemeClr val="dk2"/>
              </a:solidFill>
              <a:highlight>
                <a:srgbClr val="FFFFFF"/>
              </a:highlight>
              <a:latin typeface="Verdana"/>
              <a:ea typeface="Verdana"/>
              <a:cs typeface="Verdana"/>
              <a:sym typeface="Verdana"/>
            </a:endParaRPr>
          </a:p>
          <a:p>
            <a:pPr marL="457200" lvl="0" indent="-314325" algn="l" rtl="0">
              <a:spcBef>
                <a:spcPts val="0"/>
              </a:spcBef>
              <a:spcAft>
                <a:spcPts val="0"/>
              </a:spcAft>
              <a:buClr>
                <a:schemeClr val="dk2"/>
              </a:buClr>
              <a:buSzPts val="1350"/>
              <a:buFont typeface="Verdana"/>
              <a:buChar char="-"/>
            </a:pPr>
            <a:r>
              <a:rPr lang="en" sz="1350">
                <a:solidFill>
                  <a:schemeClr val="dk2"/>
                </a:solidFill>
                <a:highlight>
                  <a:srgbClr val="FFFFFF"/>
                </a:highlight>
                <a:latin typeface="Verdana"/>
                <a:ea typeface="Verdana"/>
                <a:cs typeface="Verdana"/>
                <a:sym typeface="Verdana"/>
              </a:rPr>
              <a:t>is ordered , changeable and do not allow duplicates in the sense that you can not repeat keys. </a:t>
            </a:r>
            <a:endParaRPr sz="1350">
              <a:solidFill>
                <a:schemeClr val="dk2"/>
              </a:solidFill>
              <a:highlight>
                <a:srgbClr val="FFFFFF"/>
              </a:highlight>
              <a:latin typeface="Verdana"/>
              <a:ea typeface="Verdana"/>
              <a:cs typeface="Verdana"/>
              <a:sym typeface="Verdana"/>
            </a:endParaRPr>
          </a:p>
          <a:p>
            <a:pPr marL="457200" lvl="0" indent="0" algn="l" rtl="0">
              <a:spcBef>
                <a:spcPts val="1200"/>
              </a:spcBef>
              <a:spcAft>
                <a:spcPts val="1200"/>
              </a:spcAft>
              <a:buNone/>
            </a:pPr>
            <a:endParaRPr sz="1150">
              <a:solidFill>
                <a:schemeClr val="dk2"/>
              </a:solidFill>
              <a:highlight>
                <a:srgbClr val="FFFFFF"/>
              </a:highlight>
              <a:latin typeface="Verdana"/>
              <a:ea typeface="Verdana"/>
              <a:cs typeface="Verdana"/>
              <a:sym typeface="Verdana"/>
            </a:endParaRPr>
          </a:p>
        </p:txBody>
      </p:sp>
      <p:pic>
        <p:nvPicPr>
          <p:cNvPr id="214" name="Google Shape;214;p40"/>
          <p:cNvPicPr preferRelativeResize="0"/>
          <p:nvPr/>
        </p:nvPicPr>
        <p:blipFill>
          <a:blip r:embed="rId3">
            <a:alphaModFix/>
          </a:blip>
          <a:stretch>
            <a:fillRect/>
          </a:stretch>
        </p:blipFill>
        <p:spPr>
          <a:xfrm>
            <a:off x="1398300" y="1787025"/>
            <a:ext cx="6347400" cy="31576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184"/>
          <p:cNvSpPr txBox="1">
            <a:spLocks noGrp="1"/>
          </p:cNvSpPr>
          <p:nvPr>
            <p:ph type="title"/>
          </p:nvPr>
        </p:nvSpPr>
        <p:spPr>
          <a:xfrm>
            <a:off x="311700" y="199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b="1"/>
              <a:t>Bar Plots</a:t>
            </a:r>
            <a:endParaRPr sz="2720" b="1"/>
          </a:p>
        </p:txBody>
      </p:sp>
      <p:sp>
        <p:nvSpPr>
          <p:cNvPr id="1234" name="Google Shape;1234;p184"/>
          <p:cNvSpPr txBox="1">
            <a:spLocks noGrp="1"/>
          </p:cNvSpPr>
          <p:nvPr>
            <p:ph type="body" idx="1"/>
          </p:nvPr>
        </p:nvSpPr>
        <p:spPr>
          <a:xfrm>
            <a:off x="311700" y="877300"/>
            <a:ext cx="8520600" cy="397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Look similar to count plots, but instead of the count of observations in each category, they show the mean of a quantitative variable among observations in each category. </a:t>
            </a:r>
            <a:endParaRPr sz="1600"/>
          </a:p>
          <a:p>
            <a:pPr marL="0" lvl="0" indent="0" algn="l" rtl="0">
              <a:spcBef>
                <a:spcPts val="1200"/>
              </a:spcBef>
              <a:spcAft>
                <a:spcPts val="0"/>
              </a:spcAft>
              <a:buNone/>
            </a:pPr>
            <a:r>
              <a:rPr lang="en" sz="1500" b="1">
                <a:highlight>
                  <a:schemeClr val="lt2"/>
                </a:highlight>
              </a:rPr>
              <a:t>#  x - categorical,  y = numerical  </a:t>
            </a:r>
            <a:r>
              <a:rPr lang="en" sz="1600" b="1"/>
              <a:t>                                         </a:t>
            </a:r>
            <a:r>
              <a:rPr lang="en" sz="1400" b="1">
                <a:highlight>
                  <a:schemeClr val="lt2"/>
                </a:highlight>
                <a:latin typeface="Comfortaa"/>
                <a:ea typeface="Comfortaa"/>
                <a:cs typeface="Comfortaa"/>
                <a:sym typeface="Comfortaa"/>
              </a:rPr>
              <a:t>sns.barplot(x='sex',y='total_bill',data=tips)</a:t>
            </a:r>
            <a:r>
              <a:rPr lang="en" sz="1600" b="1">
                <a:highlight>
                  <a:schemeClr val="lt2"/>
                </a:highlight>
                <a:latin typeface="Comfortaa"/>
                <a:ea typeface="Comfortaa"/>
                <a:cs typeface="Comfortaa"/>
                <a:sym typeface="Comfortaa"/>
              </a:rPr>
              <a:t>  </a:t>
            </a:r>
            <a:endParaRPr sz="1600" b="1">
              <a:highlight>
                <a:schemeClr val="lt2"/>
              </a:highlight>
              <a:latin typeface="Comfortaa"/>
              <a:ea typeface="Comfortaa"/>
              <a:cs typeface="Comfortaa"/>
              <a:sym typeface="Comfortaa"/>
            </a:endParaRPr>
          </a:p>
          <a:p>
            <a:pPr marL="0" lvl="0" indent="0" algn="l" rtl="0">
              <a:spcBef>
                <a:spcPts val="1200"/>
              </a:spcBef>
              <a:spcAft>
                <a:spcPts val="0"/>
              </a:spcAft>
              <a:buNone/>
            </a:pPr>
            <a:endParaRPr sz="1600" b="1"/>
          </a:p>
          <a:p>
            <a:pPr marL="0" lvl="0" indent="0" algn="l" rtl="0">
              <a:spcBef>
                <a:spcPts val="1200"/>
              </a:spcBef>
              <a:spcAft>
                <a:spcPts val="0"/>
              </a:spcAft>
              <a:buClr>
                <a:schemeClr val="dk1"/>
              </a:buClr>
              <a:buSzPts val="1100"/>
              <a:buFont typeface="Arial"/>
              <a:buNone/>
            </a:pPr>
            <a:r>
              <a:rPr lang="en" sz="1600"/>
              <a:t>Recall, mean is the default estimator</a:t>
            </a:r>
            <a:endParaRPr sz="1600"/>
          </a:p>
          <a:p>
            <a:pPr marL="0" lvl="0" indent="0" algn="l" rtl="0">
              <a:spcBef>
                <a:spcPts val="1200"/>
              </a:spcBef>
              <a:spcAft>
                <a:spcPts val="1200"/>
              </a:spcAft>
              <a:buNone/>
            </a:pPr>
            <a:r>
              <a:rPr lang="en" sz="1600"/>
              <a:t>Estimate total bill amount based on sex</a:t>
            </a:r>
            <a:endParaRPr sz="1600"/>
          </a:p>
        </p:txBody>
      </p:sp>
      <p:pic>
        <p:nvPicPr>
          <p:cNvPr id="1235" name="Google Shape;1235;p184"/>
          <p:cNvPicPr preferRelativeResize="0"/>
          <p:nvPr/>
        </p:nvPicPr>
        <p:blipFill>
          <a:blip r:embed="rId3">
            <a:alphaModFix/>
          </a:blip>
          <a:stretch>
            <a:fillRect/>
          </a:stretch>
        </p:blipFill>
        <p:spPr>
          <a:xfrm>
            <a:off x="4351700" y="1679600"/>
            <a:ext cx="4307300" cy="32210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85"/>
          <p:cNvSpPr txBox="1">
            <a:spLocks noGrp="1"/>
          </p:cNvSpPr>
          <p:nvPr>
            <p:ph type="title"/>
          </p:nvPr>
        </p:nvSpPr>
        <p:spPr>
          <a:xfrm>
            <a:off x="311700" y="297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Ready for another exercise ?</a:t>
            </a:r>
            <a:endParaRPr b="1"/>
          </a:p>
        </p:txBody>
      </p:sp>
      <p:pic>
        <p:nvPicPr>
          <p:cNvPr id="1241" name="Google Shape;1241;p185"/>
          <p:cNvPicPr preferRelativeResize="0"/>
          <p:nvPr/>
        </p:nvPicPr>
        <p:blipFill>
          <a:blip r:embed="rId3">
            <a:alphaModFix/>
          </a:blip>
          <a:stretch>
            <a:fillRect/>
          </a:stretch>
        </p:blipFill>
        <p:spPr>
          <a:xfrm>
            <a:off x="809100" y="1010850"/>
            <a:ext cx="5675575" cy="4063674"/>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The Nation wants to know!!</a:t>
            </a:r>
            <a:endParaRPr b="1"/>
          </a:p>
        </p:txBody>
      </p:sp>
      <p:pic>
        <p:nvPicPr>
          <p:cNvPr id="1247" name="Google Shape;1247;p186"/>
          <p:cNvPicPr preferRelativeResize="0"/>
          <p:nvPr/>
        </p:nvPicPr>
        <p:blipFill>
          <a:blip r:embed="rId3">
            <a:alphaModFix/>
          </a:blip>
          <a:stretch>
            <a:fillRect/>
          </a:stretch>
        </p:blipFill>
        <p:spPr>
          <a:xfrm>
            <a:off x="986900" y="1254650"/>
            <a:ext cx="5494325" cy="3630675"/>
          </a:xfrm>
          <a:prstGeom prst="rect">
            <a:avLst/>
          </a:prstGeom>
          <a:noFill/>
          <a:ln>
            <a:noFill/>
          </a:ln>
        </p:spPr>
      </p:pic>
      <p:pic>
        <p:nvPicPr>
          <p:cNvPr id="1248" name="Google Shape;1248;p186"/>
          <p:cNvPicPr preferRelativeResize="0"/>
          <p:nvPr/>
        </p:nvPicPr>
        <p:blipFill>
          <a:blip r:embed="rId4">
            <a:alphaModFix/>
          </a:blip>
          <a:stretch>
            <a:fillRect/>
          </a:stretch>
        </p:blipFill>
        <p:spPr>
          <a:xfrm>
            <a:off x="5993850" y="163575"/>
            <a:ext cx="2381103" cy="11356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87"/>
          <p:cNvSpPr txBox="1">
            <a:spLocks noGrp="1"/>
          </p:cNvSpPr>
          <p:nvPr>
            <p:ph type="title"/>
          </p:nvPr>
        </p:nvSpPr>
        <p:spPr>
          <a:xfrm>
            <a:off x="311700" y="228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133" b="1"/>
              <a:t>Matrix Plots</a:t>
            </a:r>
            <a:endParaRPr sz="3133" b="1"/>
          </a:p>
          <a:p>
            <a:pPr marL="0" lvl="0" indent="0" algn="l" rtl="0">
              <a:spcBef>
                <a:spcPts val="0"/>
              </a:spcBef>
              <a:spcAft>
                <a:spcPts val="0"/>
              </a:spcAft>
              <a:buNone/>
            </a:pPr>
            <a:endParaRPr b="1"/>
          </a:p>
        </p:txBody>
      </p:sp>
      <p:sp>
        <p:nvSpPr>
          <p:cNvPr id="1254" name="Google Shape;1254;p187"/>
          <p:cNvSpPr txBox="1">
            <a:spLocks noGrp="1"/>
          </p:cNvSpPr>
          <p:nvPr>
            <p:ph type="body" idx="1"/>
          </p:nvPr>
        </p:nvSpPr>
        <p:spPr>
          <a:xfrm>
            <a:off x="311700" y="906700"/>
            <a:ext cx="8520600" cy="38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Heatmaps </a:t>
            </a:r>
            <a:endParaRPr b="1"/>
          </a:p>
          <a:p>
            <a:pPr marL="457200" lvl="0" indent="-330200" algn="l" rtl="0">
              <a:lnSpc>
                <a:spcPct val="150000"/>
              </a:lnSpc>
              <a:spcBef>
                <a:spcPts val="1200"/>
              </a:spcBef>
              <a:spcAft>
                <a:spcPts val="0"/>
              </a:spcAft>
              <a:buSzPts val="1600"/>
              <a:buChar char="●"/>
            </a:pPr>
            <a:r>
              <a:rPr lang="en" sz="1600"/>
              <a:t>Plot rectangular data as a color-encoded matrix.</a:t>
            </a:r>
            <a:endParaRPr sz="1600"/>
          </a:p>
          <a:p>
            <a:pPr marL="457200" lvl="0" indent="-330200" algn="l" rtl="0">
              <a:lnSpc>
                <a:spcPct val="150000"/>
              </a:lnSpc>
              <a:spcBef>
                <a:spcPts val="1000"/>
              </a:spcBef>
              <a:spcAft>
                <a:spcPts val="0"/>
              </a:spcAft>
              <a:buSzPts val="1600"/>
              <a:buChar char="●"/>
            </a:pPr>
            <a:r>
              <a:rPr lang="en" sz="1600"/>
              <a:t>In order for a heatmap to work properly, your data should already be in a </a:t>
            </a:r>
            <a:r>
              <a:rPr lang="en" sz="1600" b="1"/>
              <a:t>matrix form</a:t>
            </a:r>
            <a:r>
              <a:rPr lang="en" sz="1600"/>
              <a:t>, the sns.heatmap function basically just colors it in for you</a:t>
            </a:r>
            <a:endParaRPr sz="1600"/>
          </a:p>
          <a:p>
            <a:pPr marL="457200" lvl="0" indent="-330200" algn="l" rtl="0">
              <a:lnSpc>
                <a:spcPct val="150000"/>
              </a:lnSpc>
              <a:spcBef>
                <a:spcPts val="1000"/>
              </a:spcBef>
              <a:spcAft>
                <a:spcPts val="1000"/>
              </a:spcAft>
              <a:buSzPts val="1600"/>
              <a:buChar char="●"/>
            </a:pPr>
            <a:r>
              <a:rPr lang="en" sz="1600"/>
              <a:t>Example :</a:t>
            </a:r>
            <a:endParaRPr sz="1600"/>
          </a:p>
        </p:txBody>
      </p:sp>
      <p:pic>
        <p:nvPicPr>
          <p:cNvPr id="1255" name="Google Shape;1255;p187"/>
          <p:cNvPicPr preferRelativeResize="0"/>
          <p:nvPr/>
        </p:nvPicPr>
        <p:blipFill>
          <a:blip r:embed="rId3">
            <a:alphaModFix/>
          </a:blip>
          <a:stretch>
            <a:fillRect/>
          </a:stretch>
        </p:blipFill>
        <p:spPr>
          <a:xfrm>
            <a:off x="2207125" y="2811650"/>
            <a:ext cx="3885300" cy="18695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88"/>
          <p:cNvSpPr txBox="1">
            <a:spLocks noGrp="1"/>
          </p:cNvSpPr>
          <p:nvPr>
            <p:ph type="title"/>
          </p:nvPr>
        </p:nvSpPr>
        <p:spPr>
          <a:xfrm>
            <a:off x="311700" y="155375"/>
            <a:ext cx="8520600" cy="56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20" b="1"/>
              <a:t>Example Heatmap, cool isn’t it ?</a:t>
            </a:r>
            <a:endParaRPr sz="2620" b="1"/>
          </a:p>
        </p:txBody>
      </p:sp>
      <p:sp>
        <p:nvSpPr>
          <p:cNvPr id="1261" name="Google Shape;1261;p188"/>
          <p:cNvSpPr txBox="1">
            <a:spLocks noGrp="1"/>
          </p:cNvSpPr>
          <p:nvPr>
            <p:ph type="body" idx="1"/>
          </p:nvPr>
        </p:nvSpPr>
        <p:spPr>
          <a:xfrm>
            <a:off x="276575" y="807075"/>
            <a:ext cx="8520600" cy="42603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(annot = True) ensures that the value of correlation is reflected in the box </a:t>
            </a:r>
            <a:endParaRPr sz="1600"/>
          </a:p>
        </p:txBody>
      </p:sp>
      <p:pic>
        <p:nvPicPr>
          <p:cNvPr id="1262" name="Google Shape;1262;p188"/>
          <p:cNvPicPr preferRelativeResize="0"/>
          <p:nvPr/>
        </p:nvPicPr>
        <p:blipFill>
          <a:blip r:embed="rId3">
            <a:alphaModFix/>
          </a:blip>
          <a:stretch>
            <a:fillRect/>
          </a:stretch>
        </p:blipFill>
        <p:spPr>
          <a:xfrm>
            <a:off x="1905650" y="1316300"/>
            <a:ext cx="5564801" cy="361947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189"/>
          <p:cNvSpPr txBox="1">
            <a:spLocks noGrp="1"/>
          </p:cNvSpPr>
          <p:nvPr>
            <p:ph type="title"/>
          </p:nvPr>
        </p:nvSpPr>
        <p:spPr>
          <a:xfrm>
            <a:off x="311700" y="307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Time to get your hands dirty one last time …</a:t>
            </a:r>
            <a:endParaRPr b="1"/>
          </a:p>
        </p:txBody>
      </p:sp>
      <p:pic>
        <p:nvPicPr>
          <p:cNvPr id="1268" name="Google Shape;1268;p189"/>
          <p:cNvPicPr preferRelativeResize="0"/>
          <p:nvPr/>
        </p:nvPicPr>
        <p:blipFill>
          <a:blip r:embed="rId3">
            <a:alphaModFix/>
          </a:blip>
          <a:stretch>
            <a:fillRect/>
          </a:stretch>
        </p:blipFill>
        <p:spPr>
          <a:xfrm>
            <a:off x="668700" y="1075000"/>
            <a:ext cx="6298774" cy="3841874"/>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90"/>
          <p:cNvSpPr txBox="1">
            <a:spLocks noGrp="1"/>
          </p:cNvSpPr>
          <p:nvPr>
            <p:ph type="title"/>
          </p:nvPr>
        </p:nvSpPr>
        <p:spPr>
          <a:xfrm>
            <a:off x="311700" y="316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The Reveal ..</a:t>
            </a:r>
            <a:endParaRPr b="1"/>
          </a:p>
        </p:txBody>
      </p:sp>
      <p:sp>
        <p:nvSpPr>
          <p:cNvPr id="1274" name="Google Shape;1274;p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75" name="Google Shape;1275;p190"/>
          <p:cNvPicPr preferRelativeResize="0"/>
          <p:nvPr/>
        </p:nvPicPr>
        <p:blipFill>
          <a:blip r:embed="rId3">
            <a:alphaModFix/>
          </a:blip>
          <a:stretch>
            <a:fillRect/>
          </a:stretch>
        </p:blipFill>
        <p:spPr>
          <a:xfrm>
            <a:off x="420100" y="1057148"/>
            <a:ext cx="7261212" cy="38053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Regression Plots</a:t>
            </a:r>
            <a:endParaRPr b="1"/>
          </a:p>
        </p:txBody>
      </p:sp>
      <p:sp>
        <p:nvSpPr>
          <p:cNvPr id="1281" name="Google Shape;1281;p1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457200" lvl="0" indent="-334327" algn="l" rtl="0">
              <a:lnSpc>
                <a:spcPct val="150000"/>
              </a:lnSpc>
              <a:spcBef>
                <a:spcPts val="0"/>
              </a:spcBef>
              <a:spcAft>
                <a:spcPts val="0"/>
              </a:spcAft>
              <a:buSzPct val="100000"/>
              <a:buChar char="●"/>
            </a:pPr>
            <a:r>
              <a:rPr lang="en"/>
              <a:t>The two functions that can be used to visualize a linear fit are regplot() and lmplot().</a:t>
            </a:r>
            <a:endParaRPr/>
          </a:p>
          <a:p>
            <a:pPr marL="457200" lvl="0" indent="-334327" algn="l" rtl="0">
              <a:lnSpc>
                <a:spcPct val="150000"/>
              </a:lnSpc>
              <a:spcBef>
                <a:spcPts val="1000"/>
              </a:spcBef>
              <a:spcAft>
                <a:spcPts val="0"/>
              </a:spcAft>
              <a:buSzPct val="100000"/>
              <a:buChar char="●"/>
            </a:pPr>
            <a:r>
              <a:rPr lang="en"/>
              <a:t>In the simplest invocation, both functions draw a scatterplot of 2 variables, x and y</a:t>
            </a:r>
            <a:endParaRPr/>
          </a:p>
          <a:p>
            <a:pPr marL="457200" lvl="0" indent="-334327" algn="l" rtl="0">
              <a:lnSpc>
                <a:spcPct val="150000"/>
              </a:lnSpc>
              <a:spcBef>
                <a:spcPts val="1000"/>
              </a:spcBef>
              <a:spcAft>
                <a:spcPts val="0"/>
              </a:spcAft>
              <a:buSzPct val="100000"/>
              <a:buChar char="●"/>
            </a:pPr>
            <a:r>
              <a:rPr lang="en"/>
              <a:t>Then, it fits the regression model y ~ x and plot the resulting regression line and a 95% confidence interval for that regression.</a:t>
            </a:r>
            <a:endParaRPr/>
          </a:p>
          <a:p>
            <a:pPr marL="457200" lvl="0" indent="-334327" algn="l" rtl="0">
              <a:lnSpc>
                <a:spcPct val="150000"/>
              </a:lnSpc>
              <a:spcBef>
                <a:spcPts val="1000"/>
              </a:spcBef>
              <a:spcAft>
                <a:spcPts val="0"/>
              </a:spcAft>
              <a:buSzPct val="100000"/>
              <a:buChar char="●"/>
            </a:pPr>
            <a:r>
              <a:rPr lang="en"/>
              <a:t>lmplot() has data as a required parameter and the x and y variables must be specified as strings. lmplot() has hue as a parameter.</a:t>
            </a:r>
            <a:endParaRPr/>
          </a:p>
          <a:p>
            <a:pPr marL="0" lvl="0" indent="0" algn="l" rtl="0">
              <a:spcBef>
                <a:spcPts val="1000"/>
              </a:spcBef>
              <a:spcAft>
                <a:spcPts val="1200"/>
              </a:spcAft>
              <a:buNone/>
            </a:pP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92"/>
          <p:cNvSpPr txBox="1">
            <a:spLocks noGrp="1"/>
          </p:cNvSpPr>
          <p:nvPr>
            <p:ph type="title"/>
          </p:nvPr>
        </p:nvSpPr>
        <p:spPr>
          <a:xfrm>
            <a:off x="311700" y="366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An example regression plot</a:t>
            </a:r>
            <a:endParaRPr b="1"/>
          </a:p>
        </p:txBody>
      </p:sp>
      <p:sp>
        <p:nvSpPr>
          <p:cNvPr id="1287" name="Google Shape;1287;p192"/>
          <p:cNvSpPr txBox="1">
            <a:spLocks noGrp="1"/>
          </p:cNvSpPr>
          <p:nvPr>
            <p:ph type="body" idx="1"/>
          </p:nvPr>
        </p:nvSpPr>
        <p:spPr>
          <a:xfrm>
            <a:off x="255525" y="1152475"/>
            <a:ext cx="8576700" cy="350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can plot a regression plot studying                                                                       whether total bill effects the tip.</a:t>
            </a:r>
            <a:endParaRPr/>
          </a:p>
          <a:p>
            <a:pPr marL="0" lvl="0" indent="0" algn="l" rtl="0">
              <a:spcBef>
                <a:spcPts val="1200"/>
              </a:spcBef>
              <a:spcAft>
                <a:spcPts val="0"/>
              </a:spcAft>
              <a:buNone/>
            </a:pPr>
            <a:r>
              <a:rPr lang="en"/>
              <a:t>“Hue” is used to show separation based off                                                                                    of categorical data (here, ‘sex’)</a:t>
            </a:r>
            <a:endParaRPr/>
          </a:p>
          <a:p>
            <a:pPr marL="0" lvl="0" indent="0" algn="l" rtl="0">
              <a:spcBef>
                <a:spcPts val="1200"/>
              </a:spcBef>
              <a:spcAft>
                <a:spcPts val="0"/>
              </a:spcAft>
              <a:buNone/>
            </a:pPr>
            <a:r>
              <a:rPr lang="en"/>
              <a:t>We see that males tend to tip slightly more</a:t>
            </a:r>
            <a:endParaRPr/>
          </a:p>
          <a:p>
            <a:pPr marL="0" lvl="0" indent="0" algn="l" rtl="0">
              <a:spcBef>
                <a:spcPts val="1200"/>
              </a:spcBef>
              <a:spcAft>
                <a:spcPts val="0"/>
              </a:spcAft>
              <a:buNone/>
            </a:pPr>
            <a:r>
              <a:rPr lang="en" b="1"/>
              <a:t>Code : -</a:t>
            </a:r>
            <a:endParaRPr b="1"/>
          </a:p>
          <a:p>
            <a:pPr marL="0" lvl="0" indent="0" algn="l" rtl="0">
              <a:spcBef>
                <a:spcPts val="1200"/>
              </a:spcBef>
              <a:spcAft>
                <a:spcPts val="1200"/>
              </a:spcAft>
              <a:buNone/>
            </a:pPr>
            <a:r>
              <a:rPr lang="en"/>
              <a:t>-</a:t>
            </a:r>
            <a:endParaRPr/>
          </a:p>
        </p:txBody>
      </p:sp>
      <p:pic>
        <p:nvPicPr>
          <p:cNvPr id="1288" name="Google Shape;1288;p192"/>
          <p:cNvPicPr preferRelativeResize="0"/>
          <p:nvPr/>
        </p:nvPicPr>
        <p:blipFill>
          <a:blip r:embed="rId3">
            <a:alphaModFix/>
          </a:blip>
          <a:stretch>
            <a:fillRect/>
          </a:stretch>
        </p:blipFill>
        <p:spPr>
          <a:xfrm>
            <a:off x="5986775" y="869750"/>
            <a:ext cx="2759050" cy="2455850"/>
          </a:xfrm>
          <a:prstGeom prst="rect">
            <a:avLst/>
          </a:prstGeom>
          <a:noFill/>
          <a:ln>
            <a:noFill/>
          </a:ln>
        </p:spPr>
      </p:pic>
      <p:pic>
        <p:nvPicPr>
          <p:cNvPr id="1289" name="Google Shape;1289;p192"/>
          <p:cNvPicPr preferRelativeResize="0"/>
          <p:nvPr/>
        </p:nvPicPr>
        <p:blipFill>
          <a:blip r:embed="rId4">
            <a:alphaModFix/>
          </a:blip>
          <a:stretch>
            <a:fillRect/>
          </a:stretch>
        </p:blipFill>
        <p:spPr>
          <a:xfrm>
            <a:off x="448625" y="3689375"/>
            <a:ext cx="6492075" cy="10087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93"/>
          <p:cNvSpPr txBox="1">
            <a:spLocks noGrp="1"/>
          </p:cNvSpPr>
          <p:nvPr>
            <p:ph type="subTitle" idx="1"/>
          </p:nvPr>
        </p:nvSpPr>
        <p:spPr>
          <a:xfrm>
            <a:off x="402575" y="3724700"/>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i="1"/>
              <a:t>                         Scientific Python</a:t>
            </a:r>
            <a:endParaRPr i="1"/>
          </a:p>
        </p:txBody>
      </p:sp>
      <p:pic>
        <p:nvPicPr>
          <p:cNvPr id="1295" name="Google Shape;1295;p193"/>
          <p:cNvPicPr preferRelativeResize="0"/>
          <p:nvPr/>
        </p:nvPicPr>
        <p:blipFill>
          <a:blip r:embed="rId3">
            <a:alphaModFix/>
          </a:blip>
          <a:stretch>
            <a:fillRect/>
          </a:stretch>
        </p:blipFill>
        <p:spPr>
          <a:xfrm>
            <a:off x="2496029" y="1276775"/>
            <a:ext cx="4151927" cy="2062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Dictionaries &gt;&gt; Two Lists</a:t>
            </a:r>
            <a:endParaRPr/>
          </a:p>
        </p:txBody>
      </p:sp>
      <p:sp>
        <p:nvSpPr>
          <p:cNvPr id="220" name="Google Shape;220;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You can also access items of a dictionary using its </a:t>
            </a:r>
            <a:r>
              <a:rPr lang="en" b="1"/>
              <a:t>key</a:t>
            </a:r>
            <a:r>
              <a:rPr lang="en"/>
              <a:t> name e.g d[‘Raj’]</a:t>
            </a:r>
            <a:endParaRPr/>
          </a:p>
          <a:p>
            <a:pPr marL="457200" lvl="0" indent="-342900" algn="l" rtl="0">
              <a:spcBef>
                <a:spcPts val="0"/>
              </a:spcBef>
              <a:spcAft>
                <a:spcPts val="0"/>
              </a:spcAft>
              <a:buSzPts val="1800"/>
              <a:buChar char="-"/>
            </a:pPr>
            <a:r>
              <a:rPr lang="en"/>
              <a:t>Dictionaries can have any data type in the value</a:t>
            </a:r>
            <a:endParaRPr/>
          </a:p>
          <a:p>
            <a:pPr marL="457200" lvl="0" indent="-342900" algn="l" rtl="0">
              <a:spcBef>
                <a:spcPts val="0"/>
              </a:spcBef>
              <a:spcAft>
                <a:spcPts val="0"/>
              </a:spcAft>
              <a:buSzPts val="1800"/>
              <a:buChar char="-"/>
            </a:pPr>
            <a:r>
              <a:rPr lang="en"/>
              <a:t>Each </a:t>
            </a:r>
            <a:r>
              <a:rPr lang="en" b="1"/>
              <a:t>key </a:t>
            </a:r>
            <a:r>
              <a:rPr lang="en"/>
              <a:t>must be </a:t>
            </a:r>
            <a:r>
              <a:rPr lang="en" b="1"/>
              <a:t>immutable</a:t>
            </a:r>
            <a:r>
              <a:rPr lang="en"/>
              <a:t>. </a:t>
            </a:r>
            <a:r>
              <a:rPr lang="en" b="1"/>
              <a:t>Values</a:t>
            </a:r>
            <a:r>
              <a:rPr lang="en"/>
              <a:t> maybe </a:t>
            </a:r>
            <a:r>
              <a:rPr lang="en" b="1"/>
              <a:t>mutable</a:t>
            </a:r>
            <a:r>
              <a:rPr lang="en"/>
              <a:t>.</a:t>
            </a:r>
            <a:endParaRPr/>
          </a:p>
          <a:p>
            <a:pPr marL="457200" lvl="0" indent="-342900" algn="l" rtl="0">
              <a:spcBef>
                <a:spcPts val="0"/>
              </a:spcBef>
              <a:spcAft>
                <a:spcPts val="0"/>
              </a:spcAft>
              <a:buSzPts val="1800"/>
              <a:buChar char="-"/>
            </a:pPr>
            <a:r>
              <a:rPr lang="en"/>
              <a:t>This allows lists to be the values of a key. Lists cannot be keys.</a:t>
            </a:r>
            <a:endParaRPr/>
          </a:p>
          <a:p>
            <a:pPr marL="0" lvl="0" indent="0" algn="l" rtl="0">
              <a:spcBef>
                <a:spcPts val="1200"/>
              </a:spcBef>
              <a:spcAft>
                <a:spcPts val="0"/>
              </a:spcAft>
              <a:buNone/>
            </a:pPr>
            <a:r>
              <a:rPr lang="en" b="1"/>
              <a:t>    Why not two lists but a dict?</a:t>
            </a:r>
            <a:endParaRPr b="1"/>
          </a:p>
          <a:p>
            <a:pPr marL="457200" lvl="0" indent="0" algn="l" rtl="0">
              <a:spcBef>
                <a:spcPts val="1200"/>
              </a:spcBef>
              <a:spcAft>
                <a:spcPts val="0"/>
              </a:spcAft>
              <a:buClr>
                <a:schemeClr val="dk2"/>
              </a:buClr>
              <a:buSzPts val="1100"/>
              <a:buFont typeface="Arial"/>
              <a:buNone/>
            </a:pPr>
            <a:r>
              <a:rPr lang="en"/>
              <a:t>Easier and faster because it uses key - value mapping format, something 2 lists being used parallely can’t.</a:t>
            </a:r>
            <a:endParaRPr/>
          </a:p>
          <a:p>
            <a:pPr marL="457200" lvl="0" indent="0" algn="l" rtl="0">
              <a:spcBef>
                <a:spcPts val="1200"/>
              </a:spcBef>
              <a:spcAft>
                <a:spcPts val="1200"/>
              </a:spcAft>
              <a:buNone/>
            </a:pP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194"/>
          <p:cNvSpPr txBox="1">
            <a:spLocks noGrp="1"/>
          </p:cNvSpPr>
          <p:nvPr>
            <p:ph type="ctrTitle"/>
          </p:nvPr>
        </p:nvSpPr>
        <p:spPr>
          <a:xfrm>
            <a:off x="311700" y="317475"/>
            <a:ext cx="8520600" cy="877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800" b="1"/>
              <a:t>Background</a:t>
            </a:r>
            <a:endParaRPr sz="2800" b="1"/>
          </a:p>
        </p:txBody>
      </p:sp>
      <p:sp>
        <p:nvSpPr>
          <p:cNvPr id="1301" name="Google Shape;1301;p194"/>
          <p:cNvSpPr txBox="1">
            <a:spLocks noGrp="1"/>
          </p:cNvSpPr>
          <p:nvPr>
            <p:ph type="subTitle" idx="1"/>
          </p:nvPr>
        </p:nvSpPr>
        <p:spPr>
          <a:xfrm>
            <a:off x="311700" y="1425575"/>
            <a:ext cx="8520600" cy="33135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Scipy is basically the same as numpy except that it has a variety of scientific functions, probability distributions and optimization methods. </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We will majorly cover these topics.</a:t>
            </a:r>
            <a:endParaRPr sz="20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Gaussian distribution - Meet our old friend!</a:t>
            </a:r>
            <a:endParaRPr b="1"/>
          </a:p>
        </p:txBody>
      </p:sp>
      <p:sp>
        <p:nvSpPr>
          <p:cNvPr id="1307" name="Google Shape;1307;p195"/>
          <p:cNvSpPr txBox="1">
            <a:spLocks noGrp="1"/>
          </p:cNvSpPr>
          <p:nvPr>
            <p:ph type="body" idx="1"/>
          </p:nvPr>
        </p:nvSpPr>
        <p:spPr>
          <a:xfrm>
            <a:off x="357125" y="1379625"/>
            <a:ext cx="4615200" cy="345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t>In statistics, a </a:t>
            </a:r>
            <a:r>
              <a:rPr lang="en" sz="1300" b="1"/>
              <a:t>normal distribution</a:t>
            </a:r>
            <a:r>
              <a:rPr lang="en" sz="1300"/>
              <a:t> or </a:t>
            </a:r>
            <a:r>
              <a:rPr lang="en" sz="1300" b="1"/>
              <a:t>Gaussian distribution</a:t>
            </a:r>
            <a:r>
              <a:rPr lang="en" sz="1300"/>
              <a:t> is a type of continuous probability distribution for a real-valued random variable. </a:t>
            </a:r>
            <a:endParaRPr sz="1300"/>
          </a:p>
          <a:p>
            <a:pPr marL="0" lvl="0" indent="0" algn="l" rtl="0">
              <a:spcBef>
                <a:spcPts val="1200"/>
              </a:spcBef>
              <a:spcAft>
                <a:spcPts val="0"/>
              </a:spcAft>
              <a:buNone/>
            </a:pPr>
            <a:r>
              <a:rPr lang="en" sz="1300"/>
              <a:t>The probability density function for the gaussian distribution is given by </a:t>
            </a:r>
            <a:endParaRPr sz="1300"/>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0" lvl="0" indent="0" algn="l" rtl="0">
              <a:spcBef>
                <a:spcPts val="1200"/>
              </a:spcBef>
              <a:spcAft>
                <a:spcPts val="1200"/>
              </a:spcAft>
              <a:buNone/>
            </a:pPr>
            <a:r>
              <a:rPr lang="en" sz="1300"/>
              <a:t>Here, </a:t>
            </a:r>
            <a:r>
              <a:rPr lang="en" sz="1300" b="1"/>
              <a:t>𝜇</a:t>
            </a:r>
            <a:r>
              <a:rPr lang="en" sz="1300"/>
              <a:t> is the mean of the distribution and 𝛔 is the standard deviation of the distribution. </a:t>
            </a:r>
            <a:endParaRPr sz="1300"/>
          </a:p>
        </p:txBody>
      </p:sp>
      <p:pic>
        <p:nvPicPr>
          <p:cNvPr id="1308" name="Google Shape;1308;p195"/>
          <p:cNvPicPr preferRelativeResize="0"/>
          <p:nvPr/>
        </p:nvPicPr>
        <p:blipFill>
          <a:blip r:embed="rId3">
            <a:alphaModFix/>
          </a:blip>
          <a:stretch>
            <a:fillRect/>
          </a:stretch>
        </p:blipFill>
        <p:spPr>
          <a:xfrm>
            <a:off x="456388" y="2798950"/>
            <a:ext cx="2924175" cy="781050"/>
          </a:xfrm>
          <a:prstGeom prst="rect">
            <a:avLst/>
          </a:prstGeom>
          <a:noFill/>
          <a:ln>
            <a:noFill/>
          </a:ln>
        </p:spPr>
      </p:pic>
      <p:pic>
        <p:nvPicPr>
          <p:cNvPr id="1309" name="Google Shape;1309;p195"/>
          <p:cNvPicPr preferRelativeResize="0"/>
          <p:nvPr/>
        </p:nvPicPr>
        <p:blipFill>
          <a:blip r:embed="rId4">
            <a:alphaModFix/>
          </a:blip>
          <a:stretch>
            <a:fillRect/>
          </a:stretch>
        </p:blipFill>
        <p:spPr>
          <a:xfrm>
            <a:off x="5177765" y="1697675"/>
            <a:ext cx="3654534" cy="233547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Skewness </a:t>
            </a:r>
            <a:endParaRPr b="1"/>
          </a:p>
        </p:txBody>
      </p:sp>
      <p:sp>
        <p:nvSpPr>
          <p:cNvPr id="1315" name="Google Shape;1315;p196"/>
          <p:cNvSpPr txBox="1">
            <a:spLocks noGrp="1"/>
          </p:cNvSpPr>
          <p:nvPr>
            <p:ph type="body" idx="1"/>
          </p:nvPr>
        </p:nvSpPr>
        <p:spPr>
          <a:xfrm>
            <a:off x="311700" y="1152475"/>
            <a:ext cx="39423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a:t>Its a measure of skewness of a distribution</a:t>
            </a:r>
            <a:endParaRPr/>
          </a:p>
          <a:p>
            <a:pPr marL="0" lvl="0" indent="0" algn="l" rtl="0">
              <a:spcBef>
                <a:spcPts val="1200"/>
              </a:spcBef>
              <a:spcAft>
                <a:spcPts val="0"/>
              </a:spcAft>
              <a:buNone/>
            </a:pPr>
            <a:r>
              <a:rPr lang="en"/>
              <a:t>Formula for calculating skewness is given by </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This will give you a number.</a:t>
            </a:r>
            <a:endParaRPr/>
          </a:p>
          <a:p>
            <a:pPr marL="0" lvl="0" indent="0" algn="l" rtl="0">
              <a:spcBef>
                <a:spcPts val="1200"/>
              </a:spcBef>
              <a:spcAft>
                <a:spcPts val="1200"/>
              </a:spcAft>
              <a:buNone/>
            </a:pPr>
            <a:r>
              <a:rPr lang="en"/>
              <a:t>The value of skewness for gaussian distribution is 0, but if we sample data points from the distribution then it may not be 0. </a:t>
            </a:r>
            <a:endParaRPr/>
          </a:p>
        </p:txBody>
      </p:sp>
      <p:pic>
        <p:nvPicPr>
          <p:cNvPr id="1316" name="Google Shape;1316;p196"/>
          <p:cNvPicPr preferRelativeResize="0"/>
          <p:nvPr/>
        </p:nvPicPr>
        <p:blipFill>
          <a:blip r:embed="rId3">
            <a:alphaModFix/>
          </a:blip>
          <a:stretch>
            <a:fillRect/>
          </a:stretch>
        </p:blipFill>
        <p:spPr>
          <a:xfrm>
            <a:off x="4254075" y="1643200"/>
            <a:ext cx="4578226" cy="2563800"/>
          </a:xfrm>
          <a:prstGeom prst="rect">
            <a:avLst/>
          </a:prstGeom>
          <a:noFill/>
          <a:ln>
            <a:noFill/>
          </a:ln>
        </p:spPr>
      </p:pic>
      <p:pic>
        <p:nvPicPr>
          <p:cNvPr id="1317" name="Google Shape;1317;p196"/>
          <p:cNvPicPr preferRelativeResize="0"/>
          <p:nvPr/>
        </p:nvPicPr>
        <p:blipFill>
          <a:blip r:embed="rId4">
            <a:alphaModFix/>
          </a:blip>
          <a:stretch>
            <a:fillRect/>
          </a:stretch>
        </p:blipFill>
        <p:spPr>
          <a:xfrm>
            <a:off x="462475" y="2255900"/>
            <a:ext cx="1278998" cy="6317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Kurtosis</a:t>
            </a:r>
            <a:endParaRPr b="1"/>
          </a:p>
        </p:txBody>
      </p:sp>
      <p:sp>
        <p:nvSpPr>
          <p:cNvPr id="1323" name="Google Shape;1323;p197"/>
          <p:cNvSpPr txBox="1">
            <a:spLocks noGrp="1"/>
          </p:cNvSpPr>
          <p:nvPr>
            <p:ph type="body" idx="1"/>
          </p:nvPr>
        </p:nvSpPr>
        <p:spPr>
          <a:xfrm>
            <a:off x="275350" y="1134300"/>
            <a:ext cx="4296600" cy="340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Kurtosis is a measure of whether the distribution is too peaked. </a:t>
            </a:r>
            <a:endParaRPr/>
          </a:p>
          <a:p>
            <a:pPr marL="0" lvl="0" indent="0" algn="l" rtl="0">
              <a:spcBef>
                <a:spcPts val="1200"/>
              </a:spcBef>
              <a:spcAft>
                <a:spcPts val="0"/>
              </a:spcAft>
              <a:buNone/>
            </a:pPr>
            <a:r>
              <a:rPr lang="en"/>
              <a:t>A positive value for the kurtosis indicates a distribution more peaked than normal. </a:t>
            </a:r>
            <a:endParaRPr/>
          </a:p>
          <a:p>
            <a:pPr marL="0" lvl="0" indent="0" algn="l" rtl="0">
              <a:spcBef>
                <a:spcPts val="1200"/>
              </a:spcBef>
              <a:spcAft>
                <a:spcPts val="0"/>
              </a:spcAft>
              <a:buNone/>
            </a:pPr>
            <a:r>
              <a:rPr lang="en"/>
              <a:t>In contrast, a negative kurtosis indicates a shape flatter than normal.</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324" name="Google Shape;1324;p197"/>
          <p:cNvPicPr preferRelativeResize="0"/>
          <p:nvPr/>
        </p:nvPicPr>
        <p:blipFill>
          <a:blip r:embed="rId3">
            <a:alphaModFix/>
          </a:blip>
          <a:stretch>
            <a:fillRect/>
          </a:stretch>
        </p:blipFill>
        <p:spPr>
          <a:xfrm>
            <a:off x="4879425" y="1515450"/>
            <a:ext cx="3952875" cy="2228850"/>
          </a:xfrm>
          <a:prstGeom prst="rect">
            <a:avLst/>
          </a:prstGeom>
          <a:noFill/>
          <a:ln>
            <a:noFill/>
          </a:ln>
        </p:spPr>
      </p:pic>
      <p:pic>
        <p:nvPicPr>
          <p:cNvPr id="1325" name="Google Shape;1325;p197"/>
          <p:cNvPicPr preferRelativeResize="0"/>
          <p:nvPr/>
        </p:nvPicPr>
        <p:blipFill>
          <a:blip r:embed="rId4">
            <a:alphaModFix/>
          </a:blip>
          <a:stretch>
            <a:fillRect/>
          </a:stretch>
        </p:blipFill>
        <p:spPr>
          <a:xfrm>
            <a:off x="435050" y="3660425"/>
            <a:ext cx="2171700" cy="107632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98"/>
          <p:cNvSpPr txBox="1">
            <a:spLocks noGrp="1"/>
          </p:cNvSpPr>
          <p:nvPr>
            <p:ph type="title"/>
          </p:nvPr>
        </p:nvSpPr>
        <p:spPr>
          <a:xfrm>
            <a:off x="311700" y="367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Sampling</a:t>
            </a:r>
            <a:endParaRPr b="1"/>
          </a:p>
        </p:txBody>
      </p:sp>
      <p:sp>
        <p:nvSpPr>
          <p:cNvPr id="1331" name="Google Shape;1331;p198"/>
          <p:cNvSpPr txBox="1">
            <a:spLocks noGrp="1"/>
          </p:cNvSpPr>
          <p:nvPr>
            <p:ph type="body" idx="1"/>
          </p:nvPr>
        </p:nvSpPr>
        <p:spPr>
          <a:xfrm>
            <a:off x="311700" y="940550"/>
            <a:ext cx="8520600" cy="3980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700"/>
              <a:t>A certain number of samples are drawn from the distribution. </a:t>
            </a:r>
            <a:endParaRPr sz="1700"/>
          </a:p>
          <a:p>
            <a:pPr marL="0" lvl="0" indent="0" algn="l" rtl="0">
              <a:spcBef>
                <a:spcPts val="1200"/>
              </a:spcBef>
              <a:spcAft>
                <a:spcPts val="0"/>
              </a:spcAft>
              <a:buNone/>
            </a:pPr>
            <a:endParaRPr sz="1700"/>
          </a:p>
          <a:p>
            <a:pPr marL="0" lvl="0" indent="0" algn="l" rtl="0">
              <a:spcBef>
                <a:spcPts val="1200"/>
              </a:spcBef>
              <a:spcAft>
                <a:spcPts val="0"/>
              </a:spcAft>
              <a:buNone/>
            </a:pPr>
            <a:endParaRPr sz="1700"/>
          </a:p>
          <a:p>
            <a:pPr marL="0" lvl="0" indent="0" algn="l" rtl="0">
              <a:spcBef>
                <a:spcPts val="1200"/>
              </a:spcBef>
              <a:spcAft>
                <a:spcPts val="0"/>
              </a:spcAft>
              <a:buNone/>
            </a:pPr>
            <a:r>
              <a:rPr lang="en" sz="1700"/>
              <a:t>Statistics like mean, variance, skewness and kurtosis can be calculated for these samples. </a:t>
            </a:r>
            <a:endParaRPr sz="1700"/>
          </a:p>
          <a:p>
            <a:pPr marL="0" lvl="0" indent="0" algn="l" rtl="0">
              <a:spcBef>
                <a:spcPts val="1200"/>
              </a:spcBef>
              <a:spcAft>
                <a:spcPts val="0"/>
              </a:spcAft>
              <a:buNone/>
            </a:pPr>
            <a:endParaRPr sz="1700"/>
          </a:p>
          <a:p>
            <a:pPr marL="0" lvl="0" indent="0" algn="l" rtl="0">
              <a:spcBef>
                <a:spcPts val="1200"/>
              </a:spcBef>
              <a:spcAft>
                <a:spcPts val="0"/>
              </a:spcAft>
              <a:buNone/>
            </a:pPr>
            <a:endParaRPr sz="1700"/>
          </a:p>
          <a:p>
            <a:pPr marL="0" lvl="0" indent="0" algn="l" rtl="0">
              <a:spcBef>
                <a:spcPts val="1200"/>
              </a:spcBef>
              <a:spcAft>
                <a:spcPts val="0"/>
              </a:spcAft>
              <a:buNone/>
            </a:pPr>
            <a:endParaRPr sz="1700"/>
          </a:p>
          <a:p>
            <a:pPr marL="0" lvl="0" indent="0" algn="l" rtl="0">
              <a:spcBef>
                <a:spcPts val="1200"/>
              </a:spcBef>
              <a:spcAft>
                <a:spcPts val="0"/>
              </a:spcAft>
              <a:buNone/>
            </a:pPr>
            <a:r>
              <a:rPr lang="en" sz="1700"/>
              <a:t>Note - these numbers won’t be the same for samples and population!</a:t>
            </a:r>
            <a:endParaRPr sz="1700"/>
          </a:p>
          <a:p>
            <a:pPr marL="0" lvl="0" indent="0" algn="l" rtl="0">
              <a:spcBef>
                <a:spcPts val="1200"/>
              </a:spcBef>
              <a:spcAft>
                <a:spcPts val="1200"/>
              </a:spcAft>
              <a:buNone/>
            </a:pPr>
            <a:r>
              <a:rPr lang="en" sz="1700"/>
              <a:t> </a:t>
            </a:r>
            <a:endParaRPr sz="1700"/>
          </a:p>
        </p:txBody>
      </p:sp>
      <p:pic>
        <p:nvPicPr>
          <p:cNvPr id="1332" name="Google Shape;1332;p198"/>
          <p:cNvPicPr preferRelativeResize="0"/>
          <p:nvPr/>
        </p:nvPicPr>
        <p:blipFill>
          <a:blip r:embed="rId3">
            <a:alphaModFix/>
          </a:blip>
          <a:stretch>
            <a:fillRect/>
          </a:stretch>
        </p:blipFill>
        <p:spPr>
          <a:xfrm>
            <a:off x="2486025" y="2826213"/>
            <a:ext cx="4171950" cy="1095375"/>
          </a:xfrm>
          <a:prstGeom prst="rect">
            <a:avLst/>
          </a:prstGeom>
          <a:noFill/>
          <a:ln>
            <a:noFill/>
          </a:ln>
        </p:spPr>
      </p:pic>
      <p:pic>
        <p:nvPicPr>
          <p:cNvPr id="1333" name="Google Shape;1333;p198"/>
          <p:cNvPicPr preferRelativeResize="0"/>
          <p:nvPr/>
        </p:nvPicPr>
        <p:blipFill>
          <a:blip r:embed="rId4">
            <a:alphaModFix/>
          </a:blip>
          <a:stretch>
            <a:fillRect/>
          </a:stretch>
        </p:blipFill>
        <p:spPr>
          <a:xfrm>
            <a:off x="1866900" y="1356938"/>
            <a:ext cx="5410200" cy="77152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Finding roots of functions</a:t>
            </a:r>
            <a:endParaRPr b="1"/>
          </a:p>
        </p:txBody>
      </p:sp>
      <p:sp>
        <p:nvSpPr>
          <p:cNvPr id="1339" name="Google Shape;1339;p199"/>
          <p:cNvSpPr txBox="1">
            <a:spLocks noGrp="1"/>
          </p:cNvSpPr>
          <p:nvPr>
            <p:ph type="body" idx="1"/>
          </p:nvPr>
        </p:nvSpPr>
        <p:spPr>
          <a:xfrm>
            <a:off x="311700" y="1152475"/>
            <a:ext cx="8520600" cy="38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find the roots of the function </a:t>
            </a:r>
            <a:endParaRPr/>
          </a:p>
          <a:p>
            <a:pPr marL="0" lvl="0" indent="0" algn="l" rtl="0">
              <a:spcBef>
                <a:spcPts val="1200"/>
              </a:spcBef>
              <a:spcAft>
                <a:spcPts val="0"/>
              </a:spcAft>
              <a:buNone/>
            </a:pPr>
            <a:r>
              <a:rPr lang="en"/>
              <a:t>f(x) = x² - 5x + 6</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340" name="Google Shape;1340;p199"/>
          <p:cNvPicPr preferRelativeResize="0"/>
          <p:nvPr/>
        </p:nvPicPr>
        <p:blipFill>
          <a:blip r:embed="rId3">
            <a:alphaModFix/>
          </a:blip>
          <a:stretch>
            <a:fillRect/>
          </a:stretch>
        </p:blipFill>
        <p:spPr>
          <a:xfrm>
            <a:off x="466175" y="2085552"/>
            <a:ext cx="7159725" cy="27280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Optimizing functions</a:t>
            </a:r>
            <a:endParaRPr b="1"/>
          </a:p>
        </p:txBody>
      </p:sp>
      <p:sp>
        <p:nvSpPr>
          <p:cNvPr id="1346" name="Google Shape;1346;p200"/>
          <p:cNvSpPr txBox="1">
            <a:spLocks noGrp="1"/>
          </p:cNvSpPr>
          <p:nvPr>
            <p:ph type="body" idx="1"/>
          </p:nvPr>
        </p:nvSpPr>
        <p:spPr>
          <a:xfrm>
            <a:off x="311700" y="980425"/>
            <a:ext cx="8520600" cy="358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We’ll find the minima of this function </a:t>
            </a:r>
            <a:endParaRPr/>
          </a:p>
          <a:p>
            <a:pPr marL="0" lvl="0" indent="0" algn="l" rtl="0">
              <a:spcBef>
                <a:spcPts val="1200"/>
              </a:spcBef>
              <a:spcAft>
                <a:spcPts val="0"/>
              </a:spcAft>
              <a:buNone/>
            </a:pPr>
            <a:r>
              <a:rPr lang="en"/>
              <a:t>f(x) = x² + 2cos(x) + 4x</a:t>
            </a:r>
            <a:endParaRPr/>
          </a:p>
          <a:p>
            <a:pPr marL="0" lvl="0" indent="0" algn="l" rtl="0">
              <a:spcBef>
                <a:spcPts val="1200"/>
              </a:spcBef>
              <a:spcAft>
                <a:spcPts val="1200"/>
              </a:spcAft>
              <a:buNone/>
            </a:pPr>
            <a:endParaRPr/>
          </a:p>
        </p:txBody>
      </p:sp>
      <p:pic>
        <p:nvPicPr>
          <p:cNvPr id="1347" name="Google Shape;1347;p200"/>
          <p:cNvPicPr preferRelativeResize="0"/>
          <p:nvPr/>
        </p:nvPicPr>
        <p:blipFill rotWithShape="1">
          <a:blip r:embed="rId3">
            <a:alphaModFix/>
          </a:blip>
          <a:srcRect b="-7700"/>
          <a:stretch/>
        </p:blipFill>
        <p:spPr>
          <a:xfrm>
            <a:off x="5472150" y="1017726"/>
            <a:ext cx="3098825" cy="3588451"/>
          </a:xfrm>
          <a:prstGeom prst="rect">
            <a:avLst/>
          </a:prstGeom>
          <a:noFill/>
          <a:ln>
            <a:noFill/>
          </a:ln>
        </p:spPr>
      </p:pic>
      <p:pic>
        <p:nvPicPr>
          <p:cNvPr id="1348" name="Google Shape;1348;p200"/>
          <p:cNvPicPr preferRelativeResize="0"/>
          <p:nvPr/>
        </p:nvPicPr>
        <p:blipFill>
          <a:blip r:embed="rId4">
            <a:alphaModFix/>
          </a:blip>
          <a:stretch>
            <a:fillRect/>
          </a:stretch>
        </p:blipFill>
        <p:spPr>
          <a:xfrm>
            <a:off x="498250" y="2096675"/>
            <a:ext cx="4873950" cy="180022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2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Optimizing functions</a:t>
            </a:r>
            <a:endParaRPr b="1"/>
          </a:p>
        </p:txBody>
      </p:sp>
      <p:sp>
        <p:nvSpPr>
          <p:cNvPr id="1354" name="Google Shape;1354;p2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f(x,y) = x² + y² + 6</a:t>
            </a:r>
            <a:endParaRPr/>
          </a:p>
          <a:p>
            <a:pPr marL="0" lvl="0" indent="0" algn="l" rtl="0">
              <a:spcBef>
                <a:spcPts val="1200"/>
              </a:spcBef>
              <a:spcAft>
                <a:spcPts val="1200"/>
              </a:spcAft>
              <a:buNone/>
            </a:pPr>
            <a:endParaRPr/>
          </a:p>
        </p:txBody>
      </p:sp>
      <p:pic>
        <p:nvPicPr>
          <p:cNvPr id="1355" name="Google Shape;1355;p201"/>
          <p:cNvPicPr preferRelativeResize="0"/>
          <p:nvPr/>
        </p:nvPicPr>
        <p:blipFill>
          <a:blip r:embed="rId3">
            <a:alphaModFix/>
          </a:blip>
          <a:stretch>
            <a:fillRect/>
          </a:stretch>
        </p:blipFill>
        <p:spPr>
          <a:xfrm>
            <a:off x="5152902" y="1017725"/>
            <a:ext cx="3761175" cy="3839451"/>
          </a:xfrm>
          <a:prstGeom prst="rect">
            <a:avLst/>
          </a:prstGeom>
          <a:noFill/>
          <a:ln>
            <a:noFill/>
          </a:ln>
        </p:spPr>
      </p:pic>
      <p:pic>
        <p:nvPicPr>
          <p:cNvPr id="1356" name="Google Shape;1356;p201"/>
          <p:cNvPicPr preferRelativeResize="0"/>
          <p:nvPr/>
        </p:nvPicPr>
        <p:blipFill>
          <a:blip r:embed="rId4">
            <a:alphaModFix/>
          </a:blip>
          <a:stretch>
            <a:fillRect/>
          </a:stretch>
        </p:blipFill>
        <p:spPr>
          <a:xfrm>
            <a:off x="360138" y="2049463"/>
            <a:ext cx="3857625" cy="18764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202"/>
          <p:cNvSpPr txBox="1">
            <a:spLocks noGrp="1"/>
          </p:cNvSpPr>
          <p:nvPr>
            <p:ph type="title"/>
          </p:nvPr>
        </p:nvSpPr>
        <p:spPr>
          <a:xfrm>
            <a:off x="311700" y="1198225"/>
            <a:ext cx="8520600" cy="3731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500" b="1">
                <a:latin typeface="Raleway"/>
                <a:ea typeface="Raleway"/>
                <a:cs typeface="Raleway"/>
                <a:sym typeface="Raleway"/>
              </a:rPr>
              <a:t>A Brief Introduction to</a:t>
            </a:r>
            <a:endParaRPr sz="4500" b="1">
              <a:latin typeface="Raleway"/>
              <a:ea typeface="Raleway"/>
              <a:cs typeface="Raleway"/>
              <a:sym typeface="Raleway"/>
            </a:endParaRPr>
          </a:p>
        </p:txBody>
      </p:sp>
      <p:pic>
        <p:nvPicPr>
          <p:cNvPr id="1362" name="Google Shape;1362;p202"/>
          <p:cNvPicPr preferRelativeResize="0"/>
          <p:nvPr/>
        </p:nvPicPr>
        <p:blipFill>
          <a:blip r:embed="rId3">
            <a:alphaModFix/>
          </a:blip>
          <a:stretch>
            <a:fillRect/>
          </a:stretch>
        </p:blipFill>
        <p:spPr>
          <a:xfrm>
            <a:off x="3255261" y="2145738"/>
            <a:ext cx="2633501" cy="142002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pic>
        <p:nvPicPr>
          <p:cNvPr id="1367" name="Google Shape;1367;p203"/>
          <p:cNvPicPr preferRelativeResize="0"/>
          <p:nvPr/>
        </p:nvPicPr>
        <p:blipFill>
          <a:blip r:embed="rId3">
            <a:alphaModFix/>
          </a:blip>
          <a:stretch>
            <a:fillRect/>
          </a:stretch>
        </p:blipFill>
        <p:spPr>
          <a:xfrm>
            <a:off x="152400" y="1041888"/>
            <a:ext cx="8839201" cy="3059724"/>
          </a:xfrm>
          <a:prstGeom prst="rect">
            <a:avLst/>
          </a:prstGeom>
          <a:noFill/>
          <a:ln>
            <a:noFill/>
          </a:ln>
        </p:spPr>
      </p:pic>
      <p:sp>
        <p:nvSpPr>
          <p:cNvPr id="1368" name="Google Shape;1368;p2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Types of problems in ML</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‘in’ and "not in" Operator in Python</a:t>
            </a:r>
            <a:endParaRPr/>
          </a:p>
        </p:txBody>
      </p:sp>
      <p:sp>
        <p:nvSpPr>
          <p:cNvPr id="226" name="Google Shape;226;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2"/>
              </a:buClr>
              <a:buSzPts val="1100"/>
              <a:buFont typeface="Arial"/>
              <a:buNone/>
            </a:pPr>
            <a:r>
              <a:rPr lang="en" sz="1150">
                <a:solidFill>
                  <a:schemeClr val="dk2"/>
                </a:solidFill>
                <a:highlight>
                  <a:srgbClr val="FFFFFF"/>
                </a:highlight>
                <a:latin typeface="Verdana"/>
                <a:ea typeface="Verdana"/>
                <a:cs typeface="Verdana"/>
                <a:sym typeface="Verdana"/>
              </a:rPr>
              <a:t>The </a:t>
            </a:r>
            <a:r>
              <a:rPr lang="en" sz="1200">
                <a:solidFill>
                  <a:srgbClr val="DC143C"/>
                </a:solidFill>
                <a:highlight>
                  <a:srgbClr val="FFFFFF"/>
                </a:highlight>
                <a:latin typeface="Courier New"/>
                <a:ea typeface="Courier New"/>
                <a:cs typeface="Courier New"/>
                <a:sym typeface="Courier New"/>
              </a:rPr>
              <a:t>in</a:t>
            </a:r>
            <a:r>
              <a:rPr lang="en" sz="1150">
                <a:solidFill>
                  <a:schemeClr val="dk2"/>
                </a:solidFill>
                <a:highlight>
                  <a:srgbClr val="FFFFFF"/>
                </a:highlight>
                <a:latin typeface="Verdana"/>
                <a:ea typeface="Verdana"/>
                <a:cs typeface="Verdana"/>
                <a:sym typeface="Verdana"/>
              </a:rPr>
              <a:t> keyword can also be used to check if a value is present in a sequence (list, range, string etc.).</a:t>
            </a:r>
            <a:endParaRPr sz="1150">
              <a:solidFill>
                <a:schemeClr val="dk2"/>
              </a:solidFill>
              <a:highlight>
                <a:srgbClr val="FFFFFF"/>
              </a:highlight>
              <a:latin typeface="Verdana"/>
              <a:ea typeface="Verdana"/>
              <a:cs typeface="Verdana"/>
              <a:sym typeface="Verdana"/>
            </a:endParaRPr>
          </a:p>
          <a:p>
            <a:pPr marL="0" lvl="0" indent="0" algn="l" rtl="0">
              <a:spcBef>
                <a:spcPts val="1400"/>
              </a:spcBef>
              <a:spcAft>
                <a:spcPts val="0"/>
              </a:spcAft>
              <a:buClr>
                <a:schemeClr val="dk2"/>
              </a:buClr>
              <a:buSzPts val="1100"/>
              <a:buFont typeface="Arial"/>
              <a:buNone/>
            </a:pPr>
            <a:endParaRPr sz="1100">
              <a:solidFill>
                <a:schemeClr val="dk2"/>
              </a:solidFill>
              <a:latin typeface="Arial"/>
              <a:ea typeface="Arial"/>
              <a:cs typeface="Arial"/>
              <a:sym typeface="Arial"/>
            </a:endParaRPr>
          </a:p>
          <a:p>
            <a:pPr marL="0" lvl="0" indent="0" algn="l" rtl="0">
              <a:spcBef>
                <a:spcPts val="0"/>
              </a:spcBef>
              <a:spcAft>
                <a:spcPts val="1200"/>
              </a:spcAft>
              <a:buNone/>
            </a:pPr>
            <a:endParaRPr/>
          </a:p>
        </p:txBody>
      </p:sp>
      <p:pic>
        <p:nvPicPr>
          <p:cNvPr id="227" name="Google Shape;227;p42"/>
          <p:cNvPicPr preferRelativeResize="0"/>
          <p:nvPr/>
        </p:nvPicPr>
        <p:blipFill>
          <a:blip r:embed="rId3">
            <a:alphaModFix/>
          </a:blip>
          <a:stretch>
            <a:fillRect/>
          </a:stretch>
        </p:blipFill>
        <p:spPr>
          <a:xfrm>
            <a:off x="551150" y="1833250"/>
            <a:ext cx="7029225" cy="27356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pic>
        <p:nvPicPr>
          <p:cNvPr id="1373" name="Google Shape;1373;p204"/>
          <p:cNvPicPr preferRelativeResize="0"/>
          <p:nvPr/>
        </p:nvPicPr>
        <p:blipFill>
          <a:blip r:embed="rId3">
            <a:alphaModFix/>
          </a:blip>
          <a:stretch>
            <a:fillRect/>
          </a:stretch>
        </p:blipFill>
        <p:spPr>
          <a:xfrm>
            <a:off x="212050" y="1017725"/>
            <a:ext cx="8839200" cy="3286027"/>
          </a:xfrm>
          <a:prstGeom prst="rect">
            <a:avLst/>
          </a:prstGeom>
          <a:noFill/>
          <a:ln>
            <a:noFill/>
          </a:ln>
        </p:spPr>
      </p:pic>
      <p:sp>
        <p:nvSpPr>
          <p:cNvPr id="1374" name="Google Shape;1374;p2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Some Jargon!</a:t>
            </a:r>
            <a:endParaRPr b="1"/>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2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b="1"/>
              <a:t>Flow of training a model in scikit-learn</a:t>
            </a:r>
            <a:endParaRPr sz="2820" b="1"/>
          </a:p>
        </p:txBody>
      </p:sp>
      <p:sp>
        <p:nvSpPr>
          <p:cNvPr id="1380" name="Google Shape;1380;p2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Importing the datasets</a:t>
            </a:r>
            <a:endParaRPr/>
          </a:p>
          <a:p>
            <a:pPr marL="457200" lvl="0" indent="-342900" algn="l" rtl="0">
              <a:spcBef>
                <a:spcPts val="0"/>
              </a:spcBef>
              <a:spcAft>
                <a:spcPts val="0"/>
              </a:spcAft>
              <a:buSzPts val="1800"/>
              <a:buChar char="●"/>
            </a:pPr>
            <a:r>
              <a:rPr lang="en"/>
              <a:t>Splitting the datasets in train and test datasets</a:t>
            </a:r>
            <a:endParaRPr/>
          </a:p>
          <a:p>
            <a:pPr marL="457200" lvl="0" indent="-342900" algn="l" rtl="0">
              <a:spcBef>
                <a:spcPts val="0"/>
              </a:spcBef>
              <a:spcAft>
                <a:spcPts val="0"/>
              </a:spcAft>
              <a:buSzPts val="1800"/>
              <a:buChar char="●"/>
            </a:pPr>
            <a:r>
              <a:rPr lang="en"/>
              <a:t>Importing the machine learning model using scikit-learn</a:t>
            </a:r>
            <a:endParaRPr/>
          </a:p>
          <a:p>
            <a:pPr marL="457200" lvl="0" indent="-342900" algn="l" rtl="0">
              <a:spcBef>
                <a:spcPts val="0"/>
              </a:spcBef>
              <a:spcAft>
                <a:spcPts val="0"/>
              </a:spcAft>
              <a:buSzPts val="1800"/>
              <a:buChar char="●"/>
            </a:pPr>
            <a:r>
              <a:rPr lang="en"/>
              <a:t>Fitting the training dataset into the model (training phase)</a:t>
            </a:r>
            <a:endParaRPr/>
          </a:p>
          <a:p>
            <a:pPr marL="457200" lvl="0" indent="-342900" algn="l" rtl="0">
              <a:spcBef>
                <a:spcPts val="0"/>
              </a:spcBef>
              <a:spcAft>
                <a:spcPts val="0"/>
              </a:spcAft>
              <a:buSzPts val="1800"/>
              <a:buChar char="●"/>
            </a:pPr>
            <a:r>
              <a:rPr lang="en"/>
              <a:t>Predicting using the test dataset (testing phase)</a:t>
            </a:r>
            <a:endParaRPr/>
          </a:p>
          <a:p>
            <a:pPr marL="457200" lvl="0" indent="-342900" algn="l" rtl="0">
              <a:spcBef>
                <a:spcPts val="0"/>
              </a:spcBef>
              <a:spcAft>
                <a:spcPts val="0"/>
              </a:spcAft>
              <a:buSzPts val="1800"/>
              <a:buChar char="●"/>
            </a:pPr>
            <a:r>
              <a:rPr lang="en"/>
              <a:t>Validating the accuracy of the model using scikit-metrics.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2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Importing the Datasets</a:t>
            </a:r>
            <a:endParaRPr b="1"/>
          </a:p>
        </p:txBody>
      </p:sp>
      <p:pic>
        <p:nvPicPr>
          <p:cNvPr id="1386" name="Google Shape;1386;p206"/>
          <p:cNvPicPr preferRelativeResize="0"/>
          <p:nvPr/>
        </p:nvPicPr>
        <p:blipFill>
          <a:blip r:embed="rId3">
            <a:alphaModFix/>
          </a:blip>
          <a:stretch>
            <a:fillRect/>
          </a:stretch>
        </p:blipFill>
        <p:spPr>
          <a:xfrm>
            <a:off x="840625" y="1437575"/>
            <a:ext cx="7462750" cy="1925325"/>
          </a:xfrm>
          <a:prstGeom prst="rect">
            <a:avLst/>
          </a:prstGeom>
          <a:noFill/>
          <a:ln>
            <a:noFill/>
          </a:ln>
        </p:spPr>
      </p:pic>
      <p:sp>
        <p:nvSpPr>
          <p:cNvPr id="1387" name="Google Shape;1387;p206"/>
          <p:cNvSpPr txBox="1"/>
          <p:nvPr/>
        </p:nvSpPr>
        <p:spPr>
          <a:xfrm>
            <a:off x="693900" y="3680875"/>
            <a:ext cx="78741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sz="1500"/>
              <a:t>We use the iris dataset for our classification. It has four features -&gt; sepal length in cm, sepal width in cm, petal length in cm and petal width in cm</a:t>
            </a:r>
            <a:r>
              <a:rPr lang="en" sz="1500">
                <a:solidFill>
                  <a:srgbClr val="123654"/>
                </a:solidFill>
              </a:rPr>
              <a:t>.</a:t>
            </a:r>
            <a:endParaRPr sz="1500">
              <a:solidFill>
                <a:srgbClr val="123654"/>
              </a:solidFill>
            </a:endParaRPr>
          </a:p>
          <a:p>
            <a:pPr marL="457200" lvl="0" indent="-323850" algn="l" rtl="0">
              <a:spcBef>
                <a:spcPts val="0"/>
              </a:spcBef>
              <a:spcAft>
                <a:spcPts val="0"/>
              </a:spcAft>
              <a:buClr>
                <a:srgbClr val="123654"/>
              </a:buClr>
              <a:buSzPts val="1500"/>
              <a:buChar char="●"/>
            </a:pPr>
            <a:r>
              <a:rPr lang="en" sz="1500">
                <a:solidFill>
                  <a:srgbClr val="123654"/>
                </a:solidFill>
              </a:rPr>
              <a:t>It outputs has 3 classes -&gt; Iris Setosa, Iris Versicolour and  Iris Virginica</a:t>
            </a:r>
            <a:endParaRPr sz="1500">
              <a:solidFill>
                <a:srgbClr val="123654"/>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2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Train-Test Split</a:t>
            </a:r>
            <a:endParaRPr b="1"/>
          </a:p>
        </p:txBody>
      </p:sp>
      <p:pic>
        <p:nvPicPr>
          <p:cNvPr id="1393" name="Google Shape;1393;p207"/>
          <p:cNvPicPr preferRelativeResize="0"/>
          <p:nvPr/>
        </p:nvPicPr>
        <p:blipFill>
          <a:blip r:embed="rId3">
            <a:alphaModFix/>
          </a:blip>
          <a:stretch>
            <a:fillRect/>
          </a:stretch>
        </p:blipFill>
        <p:spPr>
          <a:xfrm>
            <a:off x="245925" y="2243138"/>
            <a:ext cx="8743950" cy="657225"/>
          </a:xfrm>
          <a:prstGeom prst="rect">
            <a:avLst/>
          </a:prstGeom>
          <a:noFill/>
          <a:ln>
            <a:noFill/>
          </a:ln>
        </p:spPr>
      </p:pic>
      <p:sp>
        <p:nvSpPr>
          <p:cNvPr id="1394" name="Google Shape;1394;p207"/>
          <p:cNvSpPr txBox="1"/>
          <p:nvPr/>
        </p:nvSpPr>
        <p:spPr>
          <a:xfrm>
            <a:off x="459675" y="1281175"/>
            <a:ext cx="668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Split arrays or matrices into random train and test subsets.</a:t>
            </a:r>
            <a:endParaRPr sz="20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2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Logistic Regression</a:t>
            </a:r>
            <a:endParaRPr b="1"/>
          </a:p>
        </p:txBody>
      </p:sp>
      <p:pic>
        <p:nvPicPr>
          <p:cNvPr id="1400" name="Google Shape;1400;p208"/>
          <p:cNvPicPr preferRelativeResize="0"/>
          <p:nvPr/>
        </p:nvPicPr>
        <p:blipFill>
          <a:blip r:embed="rId3">
            <a:alphaModFix/>
          </a:blip>
          <a:stretch>
            <a:fillRect/>
          </a:stretch>
        </p:blipFill>
        <p:spPr>
          <a:xfrm>
            <a:off x="1690688" y="1114025"/>
            <a:ext cx="5762625" cy="374332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2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Logistic Regression</a:t>
            </a:r>
            <a:endParaRPr b="1"/>
          </a:p>
        </p:txBody>
      </p:sp>
      <p:pic>
        <p:nvPicPr>
          <p:cNvPr id="1406" name="Google Shape;1406;p209"/>
          <p:cNvPicPr preferRelativeResize="0"/>
          <p:nvPr/>
        </p:nvPicPr>
        <p:blipFill>
          <a:blip r:embed="rId3">
            <a:alphaModFix/>
          </a:blip>
          <a:stretch>
            <a:fillRect/>
          </a:stretch>
        </p:blipFill>
        <p:spPr>
          <a:xfrm>
            <a:off x="538363" y="2227550"/>
            <a:ext cx="8067274" cy="9371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2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Training Data Score and Prediction</a:t>
            </a:r>
            <a:endParaRPr b="1"/>
          </a:p>
        </p:txBody>
      </p:sp>
      <p:pic>
        <p:nvPicPr>
          <p:cNvPr id="1412" name="Google Shape;1412;p210"/>
          <p:cNvPicPr preferRelativeResize="0"/>
          <p:nvPr/>
        </p:nvPicPr>
        <p:blipFill>
          <a:blip r:embed="rId3">
            <a:alphaModFix/>
          </a:blip>
          <a:stretch>
            <a:fillRect/>
          </a:stretch>
        </p:blipFill>
        <p:spPr>
          <a:xfrm>
            <a:off x="885825" y="1170138"/>
            <a:ext cx="3352800" cy="981075"/>
          </a:xfrm>
          <a:prstGeom prst="rect">
            <a:avLst/>
          </a:prstGeom>
          <a:noFill/>
          <a:ln>
            <a:noFill/>
          </a:ln>
        </p:spPr>
      </p:pic>
      <p:pic>
        <p:nvPicPr>
          <p:cNvPr id="1413" name="Google Shape;1413;p210"/>
          <p:cNvPicPr preferRelativeResize="0"/>
          <p:nvPr/>
        </p:nvPicPr>
        <p:blipFill>
          <a:blip r:embed="rId4">
            <a:alphaModFix/>
          </a:blip>
          <a:stretch>
            <a:fillRect/>
          </a:stretch>
        </p:blipFill>
        <p:spPr>
          <a:xfrm>
            <a:off x="885825" y="2303625"/>
            <a:ext cx="7372350" cy="1400175"/>
          </a:xfrm>
          <a:prstGeom prst="rect">
            <a:avLst/>
          </a:prstGeom>
          <a:noFill/>
          <a:ln>
            <a:noFill/>
          </a:ln>
        </p:spPr>
      </p:pic>
      <p:pic>
        <p:nvPicPr>
          <p:cNvPr id="1414" name="Google Shape;1414;p210"/>
          <p:cNvPicPr preferRelativeResize="0"/>
          <p:nvPr/>
        </p:nvPicPr>
        <p:blipFill>
          <a:blip r:embed="rId5">
            <a:alphaModFix/>
          </a:blip>
          <a:stretch>
            <a:fillRect/>
          </a:stretch>
        </p:blipFill>
        <p:spPr>
          <a:xfrm>
            <a:off x="885825" y="3781400"/>
            <a:ext cx="7123113" cy="11349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2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Accuracy of the Model</a:t>
            </a:r>
            <a:endParaRPr b="1"/>
          </a:p>
        </p:txBody>
      </p:sp>
      <p:pic>
        <p:nvPicPr>
          <p:cNvPr id="1420" name="Google Shape;1420;p211"/>
          <p:cNvPicPr preferRelativeResize="0"/>
          <p:nvPr/>
        </p:nvPicPr>
        <p:blipFill>
          <a:blip r:embed="rId3">
            <a:alphaModFix/>
          </a:blip>
          <a:stretch>
            <a:fillRect/>
          </a:stretch>
        </p:blipFill>
        <p:spPr>
          <a:xfrm>
            <a:off x="1349213" y="3014575"/>
            <a:ext cx="6315075" cy="1247775"/>
          </a:xfrm>
          <a:prstGeom prst="rect">
            <a:avLst/>
          </a:prstGeom>
          <a:noFill/>
          <a:ln>
            <a:noFill/>
          </a:ln>
        </p:spPr>
      </p:pic>
      <p:pic>
        <p:nvPicPr>
          <p:cNvPr id="1421" name="Google Shape;1421;p211"/>
          <p:cNvPicPr preferRelativeResize="0"/>
          <p:nvPr/>
        </p:nvPicPr>
        <p:blipFill rotWithShape="1">
          <a:blip r:embed="rId4">
            <a:alphaModFix/>
          </a:blip>
          <a:srcRect b="5633"/>
          <a:stretch/>
        </p:blipFill>
        <p:spPr>
          <a:xfrm>
            <a:off x="2435875" y="1324775"/>
            <a:ext cx="3924300" cy="109655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2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1304"/>
              </a:lnSpc>
              <a:spcBef>
                <a:spcPts val="7200"/>
              </a:spcBef>
              <a:spcAft>
                <a:spcPts val="0"/>
              </a:spcAft>
              <a:buClr>
                <a:schemeClr val="dk1"/>
              </a:buClr>
              <a:buSzPct val="45308"/>
              <a:buFont typeface="Arial"/>
              <a:buNone/>
            </a:pPr>
            <a:r>
              <a:rPr lang="en" sz="2427" b="1">
                <a:solidFill>
                  <a:srgbClr val="292929"/>
                </a:solidFill>
                <a:highlight>
                  <a:srgbClr val="FFFFFF"/>
                </a:highlight>
                <a:latin typeface="Raleway"/>
                <a:ea typeface="Raleway"/>
                <a:cs typeface="Raleway"/>
                <a:sym typeface="Raleway"/>
              </a:rPr>
              <a:t>Confusion Matrix for evaluating the performance of Binary classification</a:t>
            </a:r>
            <a:endParaRPr sz="2427" b="1">
              <a:solidFill>
                <a:srgbClr val="292929"/>
              </a:solidFill>
              <a:highlight>
                <a:srgbClr val="FFFFFF"/>
              </a:highlight>
              <a:latin typeface="Raleway"/>
              <a:ea typeface="Raleway"/>
              <a:cs typeface="Raleway"/>
              <a:sym typeface="Raleway"/>
            </a:endParaRPr>
          </a:p>
          <a:p>
            <a:pPr marL="0" lvl="0" indent="0" algn="l" rtl="0">
              <a:spcBef>
                <a:spcPts val="0"/>
              </a:spcBef>
              <a:spcAft>
                <a:spcPts val="0"/>
              </a:spcAft>
              <a:buNone/>
            </a:pPr>
            <a:endParaRPr/>
          </a:p>
        </p:txBody>
      </p:sp>
      <p:sp>
        <p:nvSpPr>
          <p:cNvPr id="1427" name="Google Shape;1427;p212"/>
          <p:cNvSpPr txBox="1">
            <a:spLocks noGrp="1"/>
          </p:cNvSpPr>
          <p:nvPr>
            <p:ph type="body" idx="1"/>
          </p:nvPr>
        </p:nvSpPr>
        <p:spPr>
          <a:xfrm>
            <a:off x="405225" y="13769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solidFill>
                  <a:srgbClr val="292929"/>
                </a:solidFill>
                <a:highlight>
                  <a:srgbClr val="FFFFFF"/>
                </a:highlight>
              </a:rPr>
              <a:t>A confusion matrix is a table that tells us how many actual values and predicted values exist for different classes predicted by the model. </a:t>
            </a:r>
            <a:endParaRPr>
              <a:solidFill>
                <a:srgbClr val="292929"/>
              </a:solidFill>
              <a:highlight>
                <a:srgbClr val="FFFFFF"/>
              </a:highlight>
            </a:endParaRPr>
          </a:p>
          <a:p>
            <a:pPr marL="457200" lvl="0" indent="0" algn="l" rtl="0">
              <a:spcBef>
                <a:spcPts val="1200"/>
              </a:spcBef>
              <a:spcAft>
                <a:spcPts val="1200"/>
              </a:spcAft>
              <a:buNone/>
            </a:pPr>
            <a:endParaRPr sz="1500">
              <a:solidFill>
                <a:srgbClr val="292929"/>
              </a:solidFill>
              <a:highlight>
                <a:srgbClr val="FFFFFF"/>
              </a:highlight>
              <a:latin typeface="Georgia"/>
              <a:ea typeface="Georgia"/>
              <a:cs typeface="Georgia"/>
              <a:sym typeface="Georgia"/>
            </a:endParaRPr>
          </a:p>
        </p:txBody>
      </p:sp>
      <p:pic>
        <p:nvPicPr>
          <p:cNvPr id="1428" name="Google Shape;1428;p212"/>
          <p:cNvPicPr preferRelativeResize="0"/>
          <p:nvPr/>
        </p:nvPicPr>
        <p:blipFill rotWithShape="1">
          <a:blip r:embed="rId3">
            <a:alphaModFix/>
          </a:blip>
          <a:srcRect l="5870" t="9493" r="6770" b="5211"/>
          <a:stretch/>
        </p:blipFill>
        <p:spPr>
          <a:xfrm>
            <a:off x="633675" y="2292475"/>
            <a:ext cx="7796800" cy="25663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2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Raleway"/>
                <a:ea typeface="Raleway"/>
                <a:cs typeface="Raleway"/>
                <a:sym typeface="Raleway"/>
              </a:rPr>
              <a:t>What’s a Confusion Matrix??</a:t>
            </a:r>
            <a:endParaRPr b="1">
              <a:latin typeface="Raleway"/>
              <a:ea typeface="Raleway"/>
              <a:cs typeface="Raleway"/>
              <a:sym typeface="Raleway"/>
            </a:endParaRPr>
          </a:p>
        </p:txBody>
      </p:sp>
      <p:sp>
        <p:nvSpPr>
          <p:cNvPr id="1434" name="Google Shape;1434;p2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lnSpc>
                <a:spcPct val="218181"/>
              </a:lnSpc>
              <a:spcBef>
                <a:spcPts val="3000"/>
              </a:spcBef>
              <a:spcAft>
                <a:spcPts val="0"/>
              </a:spcAft>
              <a:buClr>
                <a:schemeClr val="dk1"/>
              </a:buClr>
              <a:buSzPct val="73333"/>
              <a:buFont typeface="Arial"/>
              <a:buNone/>
            </a:pPr>
            <a:r>
              <a:rPr lang="en" sz="1500" b="1">
                <a:solidFill>
                  <a:srgbClr val="292929"/>
                </a:solidFill>
                <a:highlight>
                  <a:srgbClr val="FFFFFF"/>
                </a:highlight>
                <a:latin typeface="Georgia"/>
                <a:ea typeface="Georgia"/>
                <a:cs typeface="Georgia"/>
                <a:sym typeface="Georgia"/>
              </a:rPr>
              <a:t>True Positive</a:t>
            </a:r>
            <a:r>
              <a:rPr lang="en" sz="1500">
                <a:solidFill>
                  <a:srgbClr val="292929"/>
                </a:solidFill>
                <a:highlight>
                  <a:srgbClr val="FFFFFF"/>
                </a:highlight>
                <a:latin typeface="Georgia"/>
                <a:ea typeface="Georgia"/>
                <a:cs typeface="Georgia"/>
                <a:sym typeface="Georgia"/>
              </a:rPr>
              <a:t>: When a female is pregnant, and we predicted that she is pregnant</a:t>
            </a:r>
            <a:endParaRPr sz="1500">
              <a:solidFill>
                <a:srgbClr val="292929"/>
              </a:solidFill>
              <a:highlight>
                <a:srgbClr val="FFFFFF"/>
              </a:highlight>
              <a:latin typeface="Georgia"/>
              <a:ea typeface="Georgia"/>
              <a:cs typeface="Georgia"/>
              <a:sym typeface="Georgia"/>
            </a:endParaRPr>
          </a:p>
          <a:p>
            <a:pPr marL="0" lvl="0" indent="0" algn="l" rtl="0">
              <a:lnSpc>
                <a:spcPct val="218181"/>
              </a:lnSpc>
              <a:spcBef>
                <a:spcPts val="3000"/>
              </a:spcBef>
              <a:spcAft>
                <a:spcPts val="0"/>
              </a:spcAft>
              <a:buClr>
                <a:schemeClr val="dk1"/>
              </a:buClr>
              <a:buSzPct val="73333"/>
              <a:buFont typeface="Arial"/>
              <a:buNone/>
            </a:pPr>
            <a:r>
              <a:rPr lang="en" sz="1500" b="1">
                <a:solidFill>
                  <a:srgbClr val="292929"/>
                </a:solidFill>
                <a:highlight>
                  <a:srgbClr val="FFFFFF"/>
                </a:highlight>
                <a:latin typeface="Georgia"/>
                <a:ea typeface="Georgia"/>
                <a:cs typeface="Georgia"/>
                <a:sym typeface="Georgia"/>
              </a:rPr>
              <a:t>True Negative</a:t>
            </a:r>
            <a:r>
              <a:rPr lang="en" sz="1500">
                <a:solidFill>
                  <a:srgbClr val="292929"/>
                </a:solidFill>
                <a:highlight>
                  <a:srgbClr val="FFFFFF"/>
                </a:highlight>
                <a:latin typeface="Georgia"/>
                <a:ea typeface="Georgia"/>
                <a:cs typeface="Georgia"/>
                <a:sym typeface="Georgia"/>
              </a:rPr>
              <a:t>: When a male is not pregnant, and we predicted that he is not pregnant</a:t>
            </a:r>
            <a:endParaRPr sz="1500">
              <a:solidFill>
                <a:srgbClr val="292929"/>
              </a:solidFill>
              <a:highlight>
                <a:srgbClr val="FFFFFF"/>
              </a:highlight>
              <a:latin typeface="Georgia"/>
              <a:ea typeface="Georgia"/>
              <a:cs typeface="Georgia"/>
              <a:sym typeface="Georgia"/>
            </a:endParaRPr>
          </a:p>
          <a:p>
            <a:pPr marL="0" lvl="0" indent="0" algn="l" rtl="0">
              <a:lnSpc>
                <a:spcPct val="218181"/>
              </a:lnSpc>
              <a:spcBef>
                <a:spcPts val="3000"/>
              </a:spcBef>
              <a:spcAft>
                <a:spcPts val="0"/>
              </a:spcAft>
              <a:buClr>
                <a:schemeClr val="dk1"/>
              </a:buClr>
              <a:buSzPct val="73333"/>
              <a:buFont typeface="Arial"/>
              <a:buNone/>
            </a:pPr>
            <a:r>
              <a:rPr lang="en" sz="1500" b="1">
                <a:solidFill>
                  <a:srgbClr val="292929"/>
                </a:solidFill>
                <a:highlight>
                  <a:srgbClr val="FFFFFF"/>
                </a:highlight>
                <a:latin typeface="Georgia"/>
                <a:ea typeface="Georgia"/>
                <a:cs typeface="Georgia"/>
                <a:sym typeface="Georgia"/>
              </a:rPr>
              <a:t>False Negative</a:t>
            </a:r>
            <a:r>
              <a:rPr lang="en" sz="1500">
                <a:solidFill>
                  <a:srgbClr val="292929"/>
                </a:solidFill>
                <a:highlight>
                  <a:srgbClr val="FFFFFF"/>
                </a:highlight>
                <a:latin typeface="Georgia"/>
                <a:ea typeface="Georgia"/>
                <a:cs typeface="Georgia"/>
                <a:sym typeface="Georgia"/>
              </a:rPr>
              <a:t>: When a female is pregnant, but we predict that she is not pregnant. Also called </a:t>
            </a:r>
            <a:r>
              <a:rPr lang="en" sz="1500" b="1">
                <a:solidFill>
                  <a:srgbClr val="292929"/>
                </a:solidFill>
                <a:highlight>
                  <a:srgbClr val="FFFFFF"/>
                </a:highlight>
                <a:latin typeface="Georgia"/>
                <a:ea typeface="Georgia"/>
                <a:cs typeface="Georgia"/>
                <a:sym typeface="Georgia"/>
              </a:rPr>
              <a:t>Type 2 error.</a:t>
            </a:r>
            <a:endParaRPr sz="1500" b="1">
              <a:solidFill>
                <a:srgbClr val="292929"/>
              </a:solidFill>
              <a:highlight>
                <a:srgbClr val="FFFFFF"/>
              </a:highlight>
              <a:latin typeface="Georgia"/>
              <a:ea typeface="Georgia"/>
              <a:cs typeface="Georgia"/>
              <a:sym typeface="Georgia"/>
            </a:endParaRPr>
          </a:p>
          <a:p>
            <a:pPr marL="0" lvl="0" indent="0" algn="l" rtl="0">
              <a:lnSpc>
                <a:spcPct val="218181"/>
              </a:lnSpc>
              <a:spcBef>
                <a:spcPts val="3000"/>
              </a:spcBef>
              <a:spcAft>
                <a:spcPts val="0"/>
              </a:spcAft>
              <a:buClr>
                <a:schemeClr val="dk1"/>
              </a:buClr>
              <a:buSzPct val="73333"/>
              <a:buFont typeface="Arial"/>
              <a:buNone/>
            </a:pPr>
            <a:r>
              <a:rPr lang="en" sz="1500" b="1">
                <a:solidFill>
                  <a:srgbClr val="292929"/>
                </a:solidFill>
                <a:highlight>
                  <a:srgbClr val="FFFFFF"/>
                </a:highlight>
                <a:latin typeface="Georgia"/>
                <a:ea typeface="Georgia"/>
                <a:cs typeface="Georgia"/>
                <a:sym typeface="Georgia"/>
              </a:rPr>
              <a:t>False Positive</a:t>
            </a:r>
            <a:r>
              <a:rPr lang="en" sz="1500">
                <a:solidFill>
                  <a:srgbClr val="292929"/>
                </a:solidFill>
                <a:highlight>
                  <a:srgbClr val="FFFFFF"/>
                </a:highlight>
                <a:latin typeface="Georgia"/>
                <a:ea typeface="Georgia"/>
                <a:cs typeface="Georgia"/>
                <a:sym typeface="Georgia"/>
              </a:rPr>
              <a:t>: A male cannot be pregnant, but we predict he is pregnant. Also called </a:t>
            </a:r>
            <a:r>
              <a:rPr lang="en" sz="1500" b="1">
                <a:solidFill>
                  <a:srgbClr val="292929"/>
                </a:solidFill>
                <a:highlight>
                  <a:srgbClr val="FFFFFF"/>
                </a:highlight>
                <a:latin typeface="Georgia"/>
                <a:ea typeface="Georgia"/>
                <a:cs typeface="Georgia"/>
                <a:sym typeface="Georgia"/>
              </a:rPr>
              <a:t>Type 1 error</a:t>
            </a:r>
            <a:endParaRPr sz="1500" b="1">
              <a:solidFill>
                <a:srgbClr val="292929"/>
              </a:solidFill>
              <a:highlight>
                <a:srgbClr val="FFFFFF"/>
              </a:highlight>
              <a:latin typeface="Georgia"/>
              <a:ea typeface="Georgia"/>
              <a:cs typeface="Georgia"/>
              <a:sym typeface="Georgia"/>
            </a:endParaRPr>
          </a:p>
          <a:p>
            <a:pPr marL="0" lvl="0" indent="0" algn="l" rtl="0">
              <a:spcBef>
                <a:spcPts val="0"/>
              </a:spcBef>
              <a:spcAft>
                <a:spcPts val="1200"/>
              </a:spcAft>
              <a:buNone/>
            </a:pPr>
            <a:endParaRPr/>
          </a:p>
        </p:txBody>
      </p:sp>
      <p:pic>
        <p:nvPicPr>
          <p:cNvPr id="1435" name="Google Shape;1435;p213"/>
          <p:cNvPicPr preferRelativeResize="0"/>
          <p:nvPr/>
        </p:nvPicPr>
        <p:blipFill>
          <a:blip r:embed="rId3">
            <a:alphaModFix/>
          </a:blip>
          <a:stretch>
            <a:fillRect/>
          </a:stretch>
        </p:blipFill>
        <p:spPr>
          <a:xfrm>
            <a:off x="6449099" y="0"/>
            <a:ext cx="2383200" cy="1785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Functions in Python vs C</a:t>
            </a:r>
            <a:endParaRPr/>
          </a:p>
        </p:txBody>
      </p:sp>
      <p:sp>
        <p:nvSpPr>
          <p:cNvPr id="233" name="Google Shape;233;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simple code for adding 2 numbers </a:t>
            </a:r>
            <a:endParaRPr/>
          </a:p>
          <a:p>
            <a:pPr marL="457200" lvl="0" indent="-342900" algn="l" rtl="0">
              <a:spcBef>
                <a:spcPts val="0"/>
              </a:spcBef>
              <a:spcAft>
                <a:spcPts val="0"/>
              </a:spcAft>
              <a:buSzPts val="1800"/>
              <a:buChar char="-"/>
            </a:pPr>
            <a:r>
              <a:rPr lang="en"/>
              <a:t>Lots of line in C</a:t>
            </a:r>
            <a:endParaRPr/>
          </a:p>
          <a:p>
            <a:pPr marL="457200" lvl="0" indent="-342900" algn="l" rtl="0">
              <a:spcBef>
                <a:spcPts val="0"/>
              </a:spcBef>
              <a:spcAft>
                <a:spcPts val="0"/>
              </a:spcAft>
              <a:buSzPts val="1800"/>
              <a:buChar char="-"/>
            </a:pPr>
            <a:r>
              <a:rPr lang="en"/>
              <a:t>Simplified in Python</a:t>
            </a:r>
            <a:endParaRPr/>
          </a:p>
        </p:txBody>
      </p:sp>
      <p:pic>
        <p:nvPicPr>
          <p:cNvPr id="234" name="Google Shape;234;p43"/>
          <p:cNvPicPr preferRelativeResize="0"/>
          <p:nvPr/>
        </p:nvPicPr>
        <p:blipFill>
          <a:blip r:embed="rId3">
            <a:alphaModFix/>
          </a:blip>
          <a:stretch>
            <a:fillRect/>
          </a:stretch>
        </p:blipFill>
        <p:spPr>
          <a:xfrm>
            <a:off x="5096050" y="1172875"/>
            <a:ext cx="3793200" cy="3471925"/>
          </a:xfrm>
          <a:prstGeom prst="rect">
            <a:avLst/>
          </a:prstGeom>
          <a:noFill/>
          <a:ln>
            <a:noFill/>
          </a:ln>
        </p:spPr>
      </p:pic>
      <p:pic>
        <p:nvPicPr>
          <p:cNvPr id="235" name="Google Shape;235;p43"/>
          <p:cNvPicPr preferRelativeResize="0"/>
          <p:nvPr/>
        </p:nvPicPr>
        <p:blipFill>
          <a:blip r:embed="rId4">
            <a:alphaModFix/>
          </a:blip>
          <a:stretch>
            <a:fillRect/>
          </a:stretch>
        </p:blipFill>
        <p:spPr>
          <a:xfrm>
            <a:off x="478725" y="2399825"/>
            <a:ext cx="4418050" cy="2114550"/>
          </a:xfrm>
          <a:prstGeom prst="rect">
            <a:avLst/>
          </a:prstGeom>
          <a:noFill/>
          <a:ln>
            <a:noFill/>
          </a:ln>
        </p:spPr>
      </p:pic>
      <p:sp>
        <p:nvSpPr>
          <p:cNvPr id="236" name="Google Shape;236;p43"/>
          <p:cNvSpPr txBox="1"/>
          <p:nvPr/>
        </p:nvSpPr>
        <p:spPr>
          <a:xfrm>
            <a:off x="914400" y="914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2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Confusion Matrix</a:t>
            </a:r>
            <a:endParaRPr b="1"/>
          </a:p>
        </p:txBody>
      </p:sp>
      <p:pic>
        <p:nvPicPr>
          <p:cNvPr id="1441" name="Google Shape;1441;p214"/>
          <p:cNvPicPr preferRelativeResize="0"/>
          <p:nvPr/>
        </p:nvPicPr>
        <p:blipFill>
          <a:blip r:embed="rId3">
            <a:alphaModFix/>
          </a:blip>
          <a:stretch>
            <a:fillRect/>
          </a:stretch>
        </p:blipFill>
        <p:spPr>
          <a:xfrm>
            <a:off x="1161500" y="1207525"/>
            <a:ext cx="6284425" cy="382097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2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K-Nearest Neighbours</a:t>
            </a:r>
            <a:endParaRPr b="1"/>
          </a:p>
        </p:txBody>
      </p:sp>
      <p:pic>
        <p:nvPicPr>
          <p:cNvPr id="1447" name="Google Shape;1447;p215"/>
          <p:cNvPicPr preferRelativeResize="0"/>
          <p:nvPr/>
        </p:nvPicPr>
        <p:blipFill>
          <a:blip r:embed="rId3">
            <a:alphaModFix/>
          </a:blip>
          <a:stretch>
            <a:fillRect/>
          </a:stretch>
        </p:blipFill>
        <p:spPr>
          <a:xfrm>
            <a:off x="685775" y="1171138"/>
            <a:ext cx="8001000" cy="387667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2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Working of kNN model</a:t>
            </a:r>
            <a:endParaRPr b="1"/>
          </a:p>
        </p:txBody>
      </p:sp>
      <p:pic>
        <p:nvPicPr>
          <p:cNvPr id="1453" name="Google Shape;1453;p216"/>
          <p:cNvPicPr preferRelativeResize="0"/>
          <p:nvPr/>
        </p:nvPicPr>
        <p:blipFill>
          <a:blip r:embed="rId3">
            <a:alphaModFix/>
          </a:blip>
          <a:stretch>
            <a:fillRect/>
          </a:stretch>
        </p:blipFill>
        <p:spPr>
          <a:xfrm>
            <a:off x="0" y="1497412"/>
            <a:ext cx="9144000" cy="263502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Coding kNN</a:t>
            </a:r>
            <a:endParaRPr b="1"/>
          </a:p>
        </p:txBody>
      </p:sp>
      <p:pic>
        <p:nvPicPr>
          <p:cNvPr id="1459" name="Google Shape;1459;p217"/>
          <p:cNvPicPr preferRelativeResize="0"/>
          <p:nvPr/>
        </p:nvPicPr>
        <p:blipFill>
          <a:blip r:embed="rId3">
            <a:alphaModFix/>
          </a:blip>
          <a:stretch>
            <a:fillRect/>
          </a:stretch>
        </p:blipFill>
        <p:spPr>
          <a:xfrm>
            <a:off x="847725" y="1017725"/>
            <a:ext cx="7448550" cy="38807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2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Confusion Matrix</a:t>
            </a:r>
            <a:endParaRPr b="1"/>
          </a:p>
        </p:txBody>
      </p:sp>
      <p:pic>
        <p:nvPicPr>
          <p:cNvPr id="1465" name="Google Shape;1465;p218"/>
          <p:cNvPicPr preferRelativeResize="0"/>
          <p:nvPr/>
        </p:nvPicPr>
        <p:blipFill>
          <a:blip r:embed="rId3">
            <a:alphaModFix/>
          </a:blip>
          <a:stretch>
            <a:fillRect/>
          </a:stretch>
        </p:blipFill>
        <p:spPr>
          <a:xfrm>
            <a:off x="781050" y="1258747"/>
            <a:ext cx="7581900" cy="36704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2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Decision Tree</a:t>
            </a:r>
            <a:endParaRPr b="1"/>
          </a:p>
        </p:txBody>
      </p:sp>
      <p:pic>
        <p:nvPicPr>
          <p:cNvPr id="1471" name="Google Shape;1471;p219"/>
          <p:cNvPicPr preferRelativeResize="0"/>
          <p:nvPr/>
        </p:nvPicPr>
        <p:blipFill>
          <a:blip r:embed="rId3">
            <a:alphaModFix/>
          </a:blip>
          <a:stretch>
            <a:fillRect/>
          </a:stretch>
        </p:blipFill>
        <p:spPr>
          <a:xfrm>
            <a:off x="1547813" y="1109122"/>
            <a:ext cx="6048375" cy="37859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2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Working of Decision Tree</a:t>
            </a:r>
            <a:endParaRPr b="1"/>
          </a:p>
        </p:txBody>
      </p:sp>
      <p:pic>
        <p:nvPicPr>
          <p:cNvPr id="1477" name="Google Shape;1477;p220"/>
          <p:cNvPicPr preferRelativeResize="0"/>
          <p:nvPr/>
        </p:nvPicPr>
        <p:blipFill>
          <a:blip r:embed="rId3">
            <a:alphaModFix/>
          </a:blip>
          <a:stretch>
            <a:fillRect/>
          </a:stretch>
        </p:blipFill>
        <p:spPr>
          <a:xfrm>
            <a:off x="0" y="1647253"/>
            <a:ext cx="9143999" cy="2426843"/>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2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Coding Decision Tree</a:t>
            </a:r>
            <a:endParaRPr b="1"/>
          </a:p>
        </p:txBody>
      </p:sp>
      <p:pic>
        <p:nvPicPr>
          <p:cNvPr id="1483" name="Google Shape;1483;p221"/>
          <p:cNvPicPr preferRelativeResize="0"/>
          <p:nvPr/>
        </p:nvPicPr>
        <p:blipFill>
          <a:blip r:embed="rId3">
            <a:alphaModFix/>
          </a:blip>
          <a:stretch>
            <a:fillRect/>
          </a:stretch>
        </p:blipFill>
        <p:spPr>
          <a:xfrm>
            <a:off x="728650" y="1339888"/>
            <a:ext cx="7686675" cy="322897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pic>
        <p:nvPicPr>
          <p:cNvPr id="1488" name="Google Shape;1488;p222"/>
          <p:cNvPicPr preferRelativeResize="0"/>
          <p:nvPr/>
        </p:nvPicPr>
        <p:blipFill>
          <a:blip r:embed="rId3">
            <a:alphaModFix/>
          </a:blip>
          <a:stretch>
            <a:fillRect/>
          </a:stretch>
        </p:blipFill>
        <p:spPr>
          <a:xfrm>
            <a:off x="1840144" y="46775"/>
            <a:ext cx="5295361" cy="5143499"/>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2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Accuracy and Confusion Matrix</a:t>
            </a:r>
            <a:endParaRPr b="1"/>
          </a:p>
        </p:txBody>
      </p:sp>
      <p:pic>
        <p:nvPicPr>
          <p:cNvPr id="1494" name="Google Shape;1494;p223"/>
          <p:cNvPicPr preferRelativeResize="0"/>
          <p:nvPr/>
        </p:nvPicPr>
        <p:blipFill>
          <a:blip r:embed="rId3">
            <a:alphaModFix/>
          </a:blip>
          <a:stretch>
            <a:fillRect/>
          </a:stretch>
        </p:blipFill>
        <p:spPr>
          <a:xfrm>
            <a:off x="1455325" y="1193300"/>
            <a:ext cx="6233351" cy="371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6"/>
          <p:cNvSpPr txBox="1">
            <a:spLocks noGrp="1"/>
          </p:cNvSpPr>
          <p:nvPr>
            <p:ph type="title"/>
          </p:nvPr>
        </p:nvSpPr>
        <p:spPr>
          <a:xfrm>
            <a:off x="4572000" y="1797875"/>
            <a:ext cx="5147100" cy="146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0"/>
              <a:t>Revisited!</a:t>
            </a:r>
            <a:endParaRPr sz="6000"/>
          </a:p>
        </p:txBody>
      </p:sp>
      <p:pic>
        <p:nvPicPr>
          <p:cNvPr id="112" name="Google Shape;112;p26"/>
          <p:cNvPicPr preferRelativeResize="0"/>
          <p:nvPr/>
        </p:nvPicPr>
        <p:blipFill>
          <a:blip r:embed="rId3">
            <a:alphaModFix/>
          </a:blip>
          <a:stretch>
            <a:fillRect/>
          </a:stretch>
        </p:blipFill>
        <p:spPr>
          <a:xfrm>
            <a:off x="790338" y="1245100"/>
            <a:ext cx="3781673" cy="2363549"/>
          </a:xfrm>
          <a:prstGeom prst="rect">
            <a:avLst/>
          </a:prstGeom>
          <a:noFill/>
          <a:ln>
            <a:noFill/>
          </a:ln>
        </p:spPr>
      </p:pic>
      <p:sp>
        <p:nvSpPr>
          <p:cNvPr id="113" name="Google Shape;113;p26"/>
          <p:cNvSpPr txBox="1">
            <a:spLocks noGrp="1"/>
          </p:cNvSpPr>
          <p:nvPr>
            <p:ph type="title"/>
          </p:nvPr>
        </p:nvSpPr>
        <p:spPr>
          <a:xfrm>
            <a:off x="3269700" y="2852850"/>
            <a:ext cx="7053000" cy="146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000" b="0"/>
              <a:t>This time a bit faster :)</a:t>
            </a:r>
            <a:endParaRPr sz="4000" b="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4"/>
          <p:cNvSpPr txBox="1">
            <a:spLocks noGrp="1"/>
          </p:cNvSpPr>
          <p:nvPr>
            <p:ph type="title"/>
          </p:nvPr>
        </p:nvSpPr>
        <p:spPr>
          <a:xfrm>
            <a:off x="311700" y="3584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Lists as argument to function!</a:t>
            </a:r>
            <a:endParaRPr/>
          </a:p>
        </p:txBody>
      </p:sp>
      <p:sp>
        <p:nvSpPr>
          <p:cNvPr id="242" name="Google Shape;242;p44"/>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sz="4088"/>
              <a:t>-</a:t>
            </a:r>
            <a:endParaRPr sz="4088"/>
          </a:p>
          <a:p>
            <a:pPr marL="0" lvl="0" indent="0" algn="l" rtl="0">
              <a:spcBef>
                <a:spcPts val="1200"/>
              </a:spcBef>
              <a:spcAft>
                <a:spcPts val="0"/>
              </a:spcAft>
              <a:buNone/>
            </a:pPr>
            <a:endParaRPr sz="4088"/>
          </a:p>
          <a:p>
            <a:pPr marL="0" lvl="0" indent="0" algn="l" rtl="0">
              <a:spcBef>
                <a:spcPts val="1200"/>
              </a:spcBef>
              <a:spcAft>
                <a:spcPts val="0"/>
              </a:spcAft>
              <a:buNone/>
            </a:pPr>
            <a:endParaRPr sz="4088"/>
          </a:p>
          <a:p>
            <a:pPr marL="0" lvl="0" indent="0" algn="l" rtl="0">
              <a:spcBef>
                <a:spcPts val="1200"/>
              </a:spcBef>
              <a:spcAft>
                <a:spcPts val="0"/>
              </a:spcAft>
              <a:buNone/>
            </a:pPr>
            <a:endParaRPr sz="4088"/>
          </a:p>
          <a:p>
            <a:pPr marL="0" lvl="0" indent="0" algn="l" rtl="0">
              <a:spcBef>
                <a:spcPts val="1200"/>
              </a:spcBef>
              <a:spcAft>
                <a:spcPts val="0"/>
              </a:spcAft>
              <a:buNone/>
            </a:pPr>
            <a:r>
              <a:rPr lang="en" sz="5288">
                <a:highlight>
                  <a:srgbClr val="FFFFCC"/>
                </a:highlight>
              </a:rPr>
              <a:t> Note that multiplying a list with a number k will repeat the items of the list as the size of the number k</a:t>
            </a:r>
            <a:endParaRPr sz="5288">
              <a:highlight>
                <a:srgbClr val="FFFFCC"/>
              </a:highlight>
            </a:endParaRPr>
          </a:p>
          <a:p>
            <a:pPr marL="0" lvl="0" indent="0" algn="l" rtl="0">
              <a:spcBef>
                <a:spcPts val="1200"/>
              </a:spcBef>
              <a:spcAft>
                <a:spcPts val="0"/>
              </a:spcAft>
              <a:buClr>
                <a:schemeClr val="dk2"/>
              </a:buClr>
              <a:buSzPts val="275"/>
              <a:buFont typeface="Arial"/>
              <a:buNone/>
            </a:pPr>
            <a:endParaRPr sz="5288">
              <a:highlight>
                <a:srgbClr val="FFFFCC"/>
              </a:highlight>
            </a:endParaRPr>
          </a:p>
          <a:p>
            <a:pPr marL="0" lvl="0" indent="0" algn="l" rtl="0">
              <a:spcBef>
                <a:spcPts val="1200"/>
              </a:spcBef>
              <a:spcAft>
                <a:spcPts val="0"/>
              </a:spcAft>
              <a:buClr>
                <a:schemeClr val="dk2"/>
              </a:buClr>
              <a:buSzPct val="26904"/>
              <a:buFont typeface="Arial"/>
              <a:buNone/>
            </a:pPr>
            <a:endParaRPr sz="4088"/>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43" name="Google Shape;243;p44"/>
          <p:cNvPicPr preferRelativeResize="0"/>
          <p:nvPr/>
        </p:nvPicPr>
        <p:blipFill>
          <a:blip r:embed="rId3">
            <a:alphaModFix/>
          </a:blip>
          <a:stretch>
            <a:fillRect/>
          </a:stretch>
        </p:blipFill>
        <p:spPr>
          <a:xfrm>
            <a:off x="874375" y="1034488"/>
            <a:ext cx="5349700" cy="307452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2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Random Forest</a:t>
            </a:r>
            <a:endParaRPr b="1"/>
          </a:p>
        </p:txBody>
      </p:sp>
      <p:pic>
        <p:nvPicPr>
          <p:cNvPr id="1500" name="Google Shape;1500;p224"/>
          <p:cNvPicPr preferRelativeResize="0"/>
          <p:nvPr/>
        </p:nvPicPr>
        <p:blipFill>
          <a:blip r:embed="rId3">
            <a:alphaModFix/>
          </a:blip>
          <a:stretch>
            <a:fillRect/>
          </a:stretch>
        </p:blipFill>
        <p:spPr>
          <a:xfrm>
            <a:off x="776288" y="1370975"/>
            <a:ext cx="7591425" cy="3319876"/>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2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Coding Random Forest</a:t>
            </a:r>
            <a:endParaRPr b="1"/>
          </a:p>
        </p:txBody>
      </p:sp>
      <p:pic>
        <p:nvPicPr>
          <p:cNvPr id="1506" name="Google Shape;1506;p225"/>
          <p:cNvPicPr preferRelativeResize="0"/>
          <p:nvPr/>
        </p:nvPicPr>
        <p:blipFill>
          <a:blip r:embed="rId3">
            <a:alphaModFix/>
          </a:blip>
          <a:stretch>
            <a:fillRect/>
          </a:stretch>
        </p:blipFill>
        <p:spPr>
          <a:xfrm>
            <a:off x="862000" y="1873738"/>
            <a:ext cx="7419975" cy="11715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2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Coding Random Forest</a:t>
            </a:r>
            <a:endParaRPr b="1"/>
          </a:p>
        </p:txBody>
      </p:sp>
      <p:pic>
        <p:nvPicPr>
          <p:cNvPr id="1512" name="Google Shape;1512;p226"/>
          <p:cNvPicPr preferRelativeResize="0"/>
          <p:nvPr/>
        </p:nvPicPr>
        <p:blipFill>
          <a:blip r:embed="rId3">
            <a:alphaModFix/>
          </a:blip>
          <a:stretch>
            <a:fillRect/>
          </a:stretch>
        </p:blipFill>
        <p:spPr>
          <a:xfrm>
            <a:off x="1518975" y="1361625"/>
            <a:ext cx="6106049" cy="372577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2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AdaBoost</a:t>
            </a:r>
            <a:endParaRPr b="1"/>
          </a:p>
        </p:txBody>
      </p:sp>
      <p:pic>
        <p:nvPicPr>
          <p:cNvPr id="1518" name="Google Shape;1518;p227"/>
          <p:cNvPicPr preferRelativeResize="0"/>
          <p:nvPr/>
        </p:nvPicPr>
        <p:blipFill>
          <a:blip r:embed="rId3">
            <a:alphaModFix/>
          </a:blip>
          <a:stretch>
            <a:fillRect/>
          </a:stretch>
        </p:blipFill>
        <p:spPr>
          <a:xfrm>
            <a:off x="633400" y="1360263"/>
            <a:ext cx="7877175" cy="313372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2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Coding AdaBoost</a:t>
            </a:r>
            <a:endParaRPr b="1"/>
          </a:p>
        </p:txBody>
      </p:sp>
      <p:pic>
        <p:nvPicPr>
          <p:cNvPr id="1524" name="Google Shape;1524;p228"/>
          <p:cNvPicPr preferRelativeResize="0"/>
          <p:nvPr/>
        </p:nvPicPr>
        <p:blipFill>
          <a:blip r:embed="rId3">
            <a:alphaModFix/>
          </a:blip>
          <a:stretch>
            <a:fillRect/>
          </a:stretch>
        </p:blipFill>
        <p:spPr>
          <a:xfrm>
            <a:off x="595300" y="1412825"/>
            <a:ext cx="7953375" cy="30099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2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Coding AdaBoost</a:t>
            </a:r>
            <a:endParaRPr b="1"/>
          </a:p>
        </p:txBody>
      </p:sp>
      <p:pic>
        <p:nvPicPr>
          <p:cNvPr id="1530" name="Google Shape;1530;p229"/>
          <p:cNvPicPr preferRelativeResize="0"/>
          <p:nvPr/>
        </p:nvPicPr>
        <p:blipFill>
          <a:blip r:embed="rId3">
            <a:alphaModFix/>
          </a:blip>
          <a:stretch>
            <a:fillRect/>
          </a:stretch>
        </p:blipFill>
        <p:spPr>
          <a:xfrm>
            <a:off x="1283050" y="1152475"/>
            <a:ext cx="6305775" cy="3884749"/>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230"/>
          <p:cNvSpPr txBox="1">
            <a:spLocks noGrp="1"/>
          </p:cNvSpPr>
          <p:nvPr>
            <p:ph type="title"/>
          </p:nvPr>
        </p:nvSpPr>
        <p:spPr>
          <a:xfrm>
            <a:off x="2160300" y="2071525"/>
            <a:ext cx="8520600" cy="4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b="1">
                <a:solidFill>
                  <a:srgbClr val="000000"/>
                </a:solidFill>
              </a:rPr>
              <a:t>The Final Exercise!</a:t>
            </a:r>
            <a:endParaRPr sz="3900" b="1">
              <a:solidFill>
                <a:srgbClr val="000000"/>
              </a:solidFill>
            </a:endParaRPr>
          </a:p>
          <a:p>
            <a:pPr marL="0" lvl="0" indent="0" algn="ctr" rtl="0">
              <a:spcBef>
                <a:spcPts val="0"/>
              </a:spcBef>
              <a:spcAft>
                <a:spcPts val="0"/>
              </a:spcAft>
              <a:buNone/>
            </a:pPr>
            <a:endParaRPr sz="8100">
              <a:latin typeface="Caveat Medium"/>
              <a:ea typeface="Caveat Medium"/>
              <a:cs typeface="Caveat Medium"/>
              <a:sym typeface="Caveat Medium"/>
            </a:endParaRPr>
          </a:p>
        </p:txBody>
      </p:sp>
      <p:pic>
        <p:nvPicPr>
          <p:cNvPr id="1536" name="Google Shape;1536;p230"/>
          <p:cNvPicPr preferRelativeResize="0"/>
          <p:nvPr/>
        </p:nvPicPr>
        <p:blipFill rotWithShape="1">
          <a:blip r:embed="rId3">
            <a:alphaModFix/>
          </a:blip>
          <a:srcRect t="27007"/>
          <a:stretch/>
        </p:blipFill>
        <p:spPr>
          <a:xfrm>
            <a:off x="2117200" y="2419525"/>
            <a:ext cx="4909600" cy="149320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2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b="1"/>
              <a:t>Now, what’s your problem @ Epoch?</a:t>
            </a:r>
            <a:endParaRPr sz="2720" b="1"/>
          </a:p>
        </p:txBody>
      </p:sp>
      <p:sp>
        <p:nvSpPr>
          <p:cNvPr id="1542" name="Google Shape;1542;p2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First, we will create a dataset by defining our own condition.</a:t>
            </a:r>
            <a:br>
              <a:rPr lang="en"/>
            </a:br>
            <a:endParaRPr/>
          </a:p>
          <a:p>
            <a:pPr marL="457200" lvl="0" indent="-342900" algn="l" rtl="0">
              <a:spcBef>
                <a:spcPts val="0"/>
              </a:spcBef>
              <a:spcAft>
                <a:spcPts val="0"/>
              </a:spcAft>
              <a:buSzPts val="1800"/>
              <a:buChar char="●"/>
            </a:pPr>
            <a:r>
              <a:rPr lang="en"/>
              <a:t>Then, we will run a Logistic Regression algorithm to try and find the condition.</a:t>
            </a:r>
            <a:br>
              <a:rPr lang="en"/>
            </a:br>
            <a:endParaRPr/>
          </a:p>
          <a:p>
            <a:pPr marL="457200" lvl="0" indent="-342900" algn="l" rtl="0">
              <a:spcBef>
                <a:spcPts val="0"/>
              </a:spcBef>
              <a:spcAft>
                <a:spcPts val="0"/>
              </a:spcAft>
              <a:buSzPts val="1800"/>
              <a:buChar char="●"/>
            </a:pPr>
            <a:r>
              <a:rPr lang="en"/>
              <a:t>Finally, we will compare the condition that we set with the condition that the computer returned.</a:t>
            </a:r>
            <a:endParaRPr/>
          </a:p>
        </p:txBody>
      </p:sp>
      <p:pic>
        <p:nvPicPr>
          <p:cNvPr id="1543" name="Google Shape;1543;p231"/>
          <p:cNvPicPr preferRelativeResize="0"/>
          <p:nvPr/>
        </p:nvPicPr>
        <p:blipFill rotWithShape="1">
          <a:blip r:embed="rId3">
            <a:alphaModFix/>
          </a:blip>
          <a:srcRect b="4807"/>
          <a:stretch/>
        </p:blipFill>
        <p:spPr>
          <a:xfrm>
            <a:off x="6592525" y="124925"/>
            <a:ext cx="1663950" cy="10275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2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b="1"/>
              <a:t>Index</a:t>
            </a:r>
            <a:endParaRPr sz="2720" b="1"/>
          </a:p>
        </p:txBody>
      </p:sp>
      <p:sp>
        <p:nvSpPr>
          <p:cNvPr id="1549" name="Google Shape;1549;p2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i="1"/>
              <a:t>&lt;choice&gt;</a:t>
            </a:r>
            <a:r>
              <a:rPr lang="en"/>
              <a:t> must be replaced with any integer of your own choice.</a:t>
            </a:r>
            <a:endParaRPr/>
          </a:p>
          <a:p>
            <a:pPr marL="0" lvl="0" indent="0" algn="l" rtl="0">
              <a:spcBef>
                <a:spcPts val="1200"/>
              </a:spcBef>
              <a:spcAft>
                <a:spcPts val="1200"/>
              </a:spcAft>
              <a:buNone/>
            </a:pPr>
            <a:r>
              <a:rPr lang="en" i="1"/>
              <a:t>&lt;fill&gt;</a:t>
            </a:r>
            <a:r>
              <a:rPr lang="en"/>
              <a:t> represents a variable, and you have to replace it with the correct variable that would complete the code.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2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20" b="1"/>
              <a:t>Unravelling the Mystery!</a:t>
            </a:r>
            <a:endParaRPr sz="2920" b="1"/>
          </a:p>
        </p:txBody>
      </p:sp>
      <p:sp>
        <p:nvSpPr>
          <p:cNvPr id="1555" name="Google Shape;1555;p233"/>
          <p:cNvSpPr txBox="1">
            <a:spLocks noGrp="1"/>
          </p:cNvSpPr>
          <p:nvPr>
            <p:ph type="body" idx="1"/>
          </p:nvPr>
        </p:nvSpPr>
        <p:spPr>
          <a:xfrm>
            <a:off x="311700" y="16432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are creating a dataset with a linear classifier, which is the linear equation that we defined as part of generating the dataset.</a:t>
            </a:r>
            <a:endParaRPr/>
          </a:p>
          <a:p>
            <a:pPr marL="0" lvl="0" indent="0" algn="l" rtl="0">
              <a:spcBef>
                <a:spcPts val="1200"/>
              </a:spcBef>
              <a:spcAft>
                <a:spcPts val="0"/>
              </a:spcAft>
              <a:buNone/>
            </a:pPr>
            <a:r>
              <a:rPr lang="en"/>
              <a:t>Logistic regression is a linear classifier, and it is capable of approximating this equation, given enough data as input.</a:t>
            </a:r>
            <a:endParaRPr/>
          </a:p>
          <a:p>
            <a:pPr marL="0" lvl="0" indent="0" algn="l" rtl="0">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
              <a:t>λ - expressions!</a:t>
            </a:r>
            <a:endParaRPr/>
          </a:p>
          <a:p>
            <a:pPr marL="0" lvl="0" indent="0" algn="l" rtl="0">
              <a:spcBef>
                <a:spcPts val="0"/>
              </a:spcBef>
              <a:spcAft>
                <a:spcPts val="0"/>
              </a:spcAft>
              <a:buClr>
                <a:schemeClr val="dk2"/>
              </a:buClr>
              <a:buSzPct val="36666"/>
              <a:buFont typeface="Arial"/>
              <a:buNone/>
            </a:pPr>
            <a:endParaRPr/>
          </a:p>
          <a:p>
            <a:pPr marL="0" lvl="0" indent="0" algn="l" rtl="0">
              <a:spcBef>
                <a:spcPts val="0"/>
              </a:spcBef>
              <a:spcAft>
                <a:spcPts val="0"/>
              </a:spcAft>
              <a:buNone/>
            </a:pPr>
            <a:endParaRPr/>
          </a:p>
        </p:txBody>
      </p:sp>
      <p:sp>
        <p:nvSpPr>
          <p:cNvPr id="249" name="Google Shape;249;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t>Syntax:</a:t>
            </a:r>
            <a:r>
              <a:rPr lang="en" sz="1600"/>
              <a:t>   lambda arguments : expression</a:t>
            </a:r>
            <a:endParaRPr sz="1600"/>
          </a:p>
          <a:p>
            <a:pPr marL="0" lvl="0" indent="0" algn="l" rtl="0">
              <a:spcBef>
                <a:spcPts val="1200"/>
              </a:spcBef>
              <a:spcAft>
                <a:spcPts val="1200"/>
              </a:spcAft>
              <a:buNone/>
            </a:pPr>
            <a:endParaRPr/>
          </a:p>
        </p:txBody>
      </p:sp>
      <p:pic>
        <p:nvPicPr>
          <p:cNvPr id="250" name="Google Shape;250;p45"/>
          <p:cNvPicPr preferRelativeResize="0"/>
          <p:nvPr/>
        </p:nvPicPr>
        <p:blipFill>
          <a:blip r:embed="rId3">
            <a:alphaModFix/>
          </a:blip>
          <a:stretch>
            <a:fillRect/>
          </a:stretch>
        </p:blipFill>
        <p:spPr>
          <a:xfrm>
            <a:off x="628488" y="2050313"/>
            <a:ext cx="5686425" cy="1933575"/>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920" b="1"/>
              <a:t>The Solution - Demystified!</a:t>
            </a:r>
            <a:endParaRPr sz="2920" b="1"/>
          </a:p>
        </p:txBody>
      </p:sp>
      <p:sp>
        <p:nvSpPr>
          <p:cNvPr id="1561" name="Google Shape;1561;p234"/>
          <p:cNvSpPr txBox="1">
            <a:spLocks noGrp="1"/>
          </p:cNvSpPr>
          <p:nvPr>
            <p:ph type="body" idx="1"/>
          </p:nvPr>
        </p:nvSpPr>
        <p:spPr>
          <a:xfrm>
            <a:off x="311700" y="15717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We can compare the coefficients of our predefined equation and the coefficients generated by the algorithm, and we will find that they are approximately in the same ratio.</a:t>
            </a:r>
            <a:endParaRPr/>
          </a:p>
          <a:p>
            <a:pPr marL="0" lvl="0" indent="0" algn="l" rtl="0">
              <a:spcBef>
                <a:spcPts val="1200"/>
              </a:spcBef>
              <a:spcAft>
                <a:spcPts val="1200"/>
              </a:spcAft>
              <a:buClr>
                <a:schemeClr val="dk1"/>
              </a:buClr>
              <a:buSzPts val="1100"/>
              <a:buFont typeface="Arial"/>
              <a:buNone/>
            </a:pPr>
            <a:r>
              <a:rPr lang="en"/>
              <a:t>This shows that the model was able to learn the classification.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235"/>
          <p:cNvSpPr txBox="1">
            <a:spLocks noGrp="1"/>
          </p:cNvSpPr>
          <p:nvPr>
            <p:ph type="title"/>
          </p:nvPr>
        </p:nvSpPr>
        <p:spPr>
          <a:xfrm>
            <a:off x="274425" y="44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Coding the Exercise</a:t>
            </a:r>
            <a:endParaRPr b="1"/>
          </a:p>
        </p:txBody>
      </p:sp>
      <p:sp>
        <p:nvSpPr>
          <p:cNvPr id="1567" name="Google Shape;1567;p235"/>
          <p:cNvSpPr txBox="1">
            <a:spLocks noGrp="1"/>
          </p:cNvSpPr>
          <p:nvPr>
            <p:ph type="body" idx="1"/>
          </p:nvPr>
        </p:nvSpPr>
        <p:spPr>
          <a:xfrm>
            <a:off x="311700" y="617050"/>
            <a:ext cx="8520600" cy="4420200"/>
          </a:xfrm>
          <a:prstGeom prst="rect">
            <a:avLst/>
          </a:prstGeom>
        </p:spPr>
        <p:txBody>
          <a:bodyPr spcFirstLastPara="1" wrap="square" lIns="91425" tIns="91425" rIns="91425" bIns="91425" anchor="t" anchorCtr="0">
            <a:noAutofit/>
          </a:bodyPr>
          <a:lstStyle/>
          <a:p>
            <a:pPr marL="50800" marR="50800" lvl="0" indent="0" algn="l" rtl="0">
              <a:lnSpc>
                <a:spcPct val="116071"/>
              </a:lnSpc>
              <a:spcBef>
                <a:spcPts val="400"/>
              </a:spcBef>
              <a:spcAft>
                <a:spcPts val="400"/>
              </a:spcAft>
              <a:buNone/>
            </a:pPr>
            <a:endParaRPr sz="1050"/>
          </a:p>
        </p:txBody>
      </p:sp>
      <p:pic>
        <p:nvPicPr>
          <p:cNvPr id="1568" name="Google Shape;1568;p235"/>
          <p:cNvPicPr preferRelativeResize="0"/>
          <p:nvPr/>
        </p:nvPicPr>
        <p:blipFill>
          <a:blip r:embed="rId3">
            <a:alphaModFix/>
          </a:blip>
          <a:stretch>
            <a:fillRect/>
          </a:stretch>
        </p:blipFill>
        <p:spPr>
          <a:xfrm>
            <a:off x="0" y="617054"/>
            <a:ext cx="9144001" cy="469164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pic>
        <p:nvPicPr>
          <p:cNvPr id="1573" name="Google Shape;1573;p236"/>
          <p:cNvPicPr preferRelativeResize="0"/>
          <p:nvPr/>
        </p:nvPicPr>
        <p:blipFill>
          <a:blip r:embed="rId3">
            <a:alphaModFix/>
          </a:blip>
          <a:stretch>
            <a:fillRect/>
          </a:stretch>
        </p:blipFill>
        <p:spPr>
          <a:xfrm>
            <a:off x="0" y="306600"/>
            <a:ext cx="9143999" cy="453031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23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Resources!</a:t>
            </a:r>
            <a:endParaRPr/>
          </a:p>
        </p:txBody>
      </p:sp>
      <p:sp>
        <p:nvSpPr>
          <p:cNvPr id="1579" name="Google Shape;1579;p2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u="sng">
                <a:solidFill>
                  <a:schemeClr val="hlink"/>
                </a:solidFill>
                <a:hlinkClick r:id="rId3"/>
              </a:rPr>
              <a:t>Python Documentation</a:t>
            </a:r>
            <a:endParaRPr/>
          </a:p>
          <a:p>
            <a:pPr marL="457200" lvl="0" indent="-342900" algn="l" rtl="0">
              <a:spcBef>
                <a:spcPts val="0"/>
              </a:spcBef>
              <a:spcAft>
                <a:spcPts val="0"/>
              </a:spcAft>
              <a:buSzPts val="1800"/>
              <a:buAutoNum type="arabicPeriod"/>
            </a:pPr>
            <a:r>
              <a:rPr lang="en" u="sng">
                <a:solidFill>
                  <a:schemeClr val="hlink"/>
                </a:solidFill>
                <a:hlinkClick r:id="rId4"/>
              </a:rPr>
              <a:t>NumPy Documentation</a:t>
            </a:r>
            <a:endParaRPr/>
          </a:p>
          <a:p>
            <a:pPr marL="457200" lvl="0" indent="-342900" algn="l" rtl="0">
              <a:spcBef>
                <a:spcPts val="0"/>
              </a:spcBef>
              <a:spcAft>
                <a:spcPts val="0"/>
              </a:spcAft>
              <a:buSzPts val="1800"/>
              <a:buAutoNum type="arabicPeriod"/>
            </a:pPr>
            <a:r>
              <a:rPr lang="en" u="sng">
                <a:solidFill>
                  <a:schemeClr val="hlink"/>
                </a:solidFill>
                <a:hlinkClick r:id="rId5"/>
              </a:rPr>
              <a:t>Matplotlib Documentation</a:t>
            </a:r>
            <a:endParaRPr/>
          </a:p>
          <a:p>
            <a:pPr marL="457200" lvl="0" indent="-342900" algn="l" rtl="0">
              <a:spcBef>
                <a:spcPts val="0"/>
              </a:spcBef>
              <a:spcAft>
                <a:spcPts val="0"/>
              </a:spcAft>
              <a:buSzPts val="1800"/>
              <a:buAutoNum type="arabicPeriod"/>
            </a:pPr>
            <a:r>
              <a:rPr lang="en" u="sng">
                <a:solidFill>
                  <a:schemeClr val="hlink"/>
                </a:solidFill>
                <a:hlinkClick r:id="rId6"/>
              </a:rPr>
              <a:t>Seaborn Documentation</a:t>
            </a:r>
            <a:endParaRPr/>
          </a:p>
          <a:p>
            <a:pPr marL="457200" lvl="0" indent="-342900" algn="l" rtl="0">
              <a:spcBef>
                <a:spcPts val="0"/>
              </a:spcBef>
              <a:spcAft>
                <a:spcPts val="0"/>
              </a:spcAft>
              <a:buSzPts val="1800"/>
              <a:buAutoNum type="arabicPeriod"/>
            </a:pPr>
            <a:r>
              <a:rPr lang="en" u="sng">
                <a:solidFill>
                  <a:schemeClr val="hlink"/>
                </a:solidFill>
                <a:hlinkClick r:id="rId7"/>
              </a:rPr>
              <a:t>SciPy Documentation</a:t>
            </a:r>
            <a:endParaRPr/>
          </a:p>
          <a:p>
            <a:pPr marL="457200" lvl="0" indent="-342900" algn="l" rtl="0">
              <a:spcBef>
                <a:spcPts val="0"/>
              </a:spcBef>
              <a:spcAft>
                <a:spcPts val="0"/>
              </a:spcAft>
              <a:buSzPts val="1800"/>
              <a:buAutoNum type="arabicPeriod"/>
            </a:pPr>
            <a:r>
              <a:rPr lang="en" u="sng">
                <a:solidFill>
                  <a:schemeClr val="hlink"/>
                </a:solidFill>
                <a:hlinkClick r:id="rId8"/>
              </a:rPr>
              <a:t>Scikit-learn Documentation</a:t>
            </a:r>
            <a:endParaRPr/>
          </a:p>
          <a:p>
            <a:pPr marL="0" lvl="0" indent="0" algn="l" rtl="0">
              <a:spcBef>
                <a:spcPts val="1200"/>
              </a:spcBef>
              <a:spcAft>
                <a:spcPts val="1200"/>
              </a:spcAft>
              <a:buNone/>
            </a:pP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23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Social Media - Epoch</a:t>
            </a:r>
            <a:endParaRPr/>
          </a:p>
        </p:txBody>
      </p:sp>
      <p:sp>
        <p:nvSpPr>
          <p:cNvPr id="1585" name="Google Shape;1585;p2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Follow our social media handles for regular updates</a:t>
            </a:r>
            <a:endParaRPr/>
          </a:p>
        </p:txBody>
      </p:sp>
      <p:pic>
        <p:nvPicPr>
          <p:cNvPr id="1586" name="Google Shape;1586;p238"/>
          <p:cNvPicPr preferRelativeResize="0"/>
          <p:nvPr/>
        </p:nvPicPr>
        <p:blipFill>
          <a:blip r:embed="rId3">
            <a:alphaModFix/>
          </a:blip>
          <a:stretch>
            <a:fillRect/>
          </a:stretch>
        </p:blipFill>
        <p:spPr>
          <a:xfrm>
            <a:off x="525625" y="1751850"/>
            <a:ext cx="1639800" cy="1639800"/>
          </a:xfrm>
          <a:prstGeom prst="rect">
            <a:avLst/>
          </a:prstGeom>
          <a:noFill/>
          <a:ln>
            <a:noFill/>
          </a:ln>
        </p:spPr>
      </p:pic>
      <p:sp>
        <p:nvSpPr>
          <p:cNvPr id="1587" name="Google Shape;1587;p238"/>
          <p:cNvSpPr txBox="1"/>
          <p:nvPr/>
        </p:nvSpPr>
        <p:spPr>
          <a:xfrm>
            <a:off x="802825" y="3391650"/>
            <a:ext cx="108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Instagram</a:t>
            </a:r>
            <a:endParaRPr>
              <a:latin typeface="Source Sans Pro"/>
              <a:ea typeface="Source Sans Pro"/>
              <a:cs typeface="Source Sans Pro"/>
              <a:sym typeface="Source Sans Pro"/>
            </a:endParaRPr>
          </a:p>
        </p:txBody>
      </p:sp>
      <p:pic>
        <p:nvPicPr>
          <p:cNvPr id="1588" name="Google Shape;1588;p238"/>
          <p:cNvPicPr preferRelativeResize="0"/>
          <p:nvPr/>
        </p:nvPicPr>
        <p:blipFill>
          <a:blip r:embed="rId4">
            <a:alphaModFix/>
          </a:blip>
          <a:stretch>
            <a:fillRect/>
          </a:stretch>
        </p:blipFill>
        <p:spPr>
          <a:xfrm>
            <a:off x="2643500" y="1751850"/>
            <a:ext cx="1639799" cy="1639799"/>
          </a:xfrm>
          <a:prstGeom prst="rect">
            <a:avLst/>
          </a:prstGeom>
          <a:noFill/>
          <a:ln>
            <a:noFill/>
          </a:ln>
        </p:spPr>
      </p:pic>
      <p:sp>
        <p:nvSpPr>
          <p:cNvPr id="1589" name="Google Shape;1589;p238"/>
          <p:cNvSpPr txBox="1"/>
          <p:nvPr/>
        </p:nvSpPr>
        <p:spPr>
          <a:xfrm>
            <a:off x="2920700" y="3391650"/>
            <a:ext cx="108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Twitter</a:t>
            </a:r>
            <a:endParaRPr>
              <a:latin typeface="Source Sans Pro"/>
              <a:ea typeface="Source Sans Pro"/>
              <a:cs typeface="Source Sans Pro"/>
              <a:sym typeface="Source Sans Pro"/>
            </a:endParaRPr>
          </a:p>
        </p:txBody>
      </p:sp>
      <p:pic>
        <p:nvPicPr>
          <p:cNvPr id="1590" name="Google Shape;1590;p238"/>
          <p:cNvPicPr preferRelativeResize="0"/>
          <p:nvPr/>
        </p:nvPicPr>
        <p:blipFill>
          <a:blip r:embed="rId5">
            <a:alphaModFix/>
          </a:blip>
          <a:stretch>
            <a:fillRect/>
          </a:stretch>
        </p:blipFill>
        <p:spPr>
          <a:xfrm>
            <a:off x="4761375" y="1751850"/>
            <a:ext cx="1639801" cy="1639801"/>
          </a:xfrm>
          <a:prstGeom prst="rect">
            <a:avLst/>
          </a:prstGeom>
          <a:noFill/>
          <a:ln>
            <a:noFill/>
          </a:ln>
        </p:spPr>
      </p:pic>
      <p:sp>
        <p:nvSpPr>
          <p:cNvPr id="1591" name="Google Shape;1591;p238"/>
          <p:cNvSpPr txBox="1"/>
          <p:nvPr/>
        </p:nvSpPr>
        <p:spPr>
          <a:xfrm>
            <a:off x="5038575" y="3391650"/>
            <a:ext cx="108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YouTube</a:t>
            </a:r>
            <a:endParaRPr>
              <a:latin typeface="Source Sans Pro"/>
              <a:ea typeface="Source Sans Pro"/>
              <a:cs typeface="Source Sans Pro"/>
              <a:sym typeface="Source Sans Pro"/>
            </a:endParaRPr>
          </a:p>
        </p:txBody>
      </p:sp>
      <p:pic>
        <p:nvPicPr>
          <p:cNvPr id="1592" name="Google Shape;1592;p238"/>
          <p:cNvPicPr preferRelativeResize="0"/>
          <p:nvPr/>
        </p:nvPicPr>
        <p:blipFill>
          <a:blip r:embed="rId6">
            <a:alphaModFix/>
          </a:blip>
          <a:stretch>
            <a:fillRect/>
          </a:stretch>
        </p:blipFill>
        <p:spPr>
          <a:xfrm>
            <a:off x="6879250" y="1751850"/>
            <a:ext cx="1639800" cy="1639800"/>
          </a:xfrm>
          <a:prstGeom prst="rect">
            <a:avLst/>
          </a:prstGeom>
          <a:noFill/>
          <a:ln>
            <a:noFill/>
          </a:ln>
        </p:spPr>
      </p:pic>
      <p:sp>
        <p:nvSpPr>
          <p:cNvPr id="1593" name="Google Shape;1593;p238"/>
          <p:cNvSpPr txBox="1"/>
          <p:nvPr/>
        </p:nvSpPr>
        <p:spPr>
          <a:xfrm>
            <a:off x="7156450" y="3391650"/>
            <a:ext cx="108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WhatsApp</a:t>
            </a:r>
            <a:endParaRPr>
              <a:latin typeface="Source Sans Pro"/>
              <a:ea typeface="Source Sans Pro"/>
              <a:cs typeface="Source Sans Pro"/>
              <a:sym typeface="Source Sans Pro"/>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2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Social Media - GDSC</a:t>
            </a:r>
            <a:endParaRPr/>
          </a:p>
        </p:txBody>
      </p:sp>
      <p:sp>
        <p:nvSpPr>
          <p:cNvPr id="1599" name="Google Shape;1599;p2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Follow our social media handles for regular updates</a:t>
            </a:r>
            <a:endParaRPr/>
          </a:p>
        </p:txBody>
      </p:sp>
      <p:pic>
        <p:nvPicPr>
          <p:cNvPr id="1600" name="Google Shape;1600;p239"/>
          <p:cNvPicPr preferRelativeResize="0"/>
          <p:nvPr/>
        </p:nvPicPr>
        <p:blipFill rotWithShape="1">
          <a:blip r:embed="rId3">
            <a:alphaModFix/>
          </a:blip>
          <a:srcRect/>
          <a:stretch/>
        </p:blipFill>
        <p:spPr>
          <a:xfrm>
            <a:off x="1423700" y="1751850"/>
            <a:ext cx="1639800" cy="1639800"/>
          </a:xfrm>
          <a:prstGeom prst="rect">
            <a:avLst/>
          </a:prstGeom>
          <a:noFill/>
          <a:ln>
            <a:noFill/>
          </a:ln>
        </p:spPr>
      </p:pic>
      <p:sp>
        <p:nvSpPr>
          <p:cNvPr id="1601" name="Google Shape;1601;p239"/>
          <p:cNvSpPr txBox="1"/>
          <p:nvPr/>
        </p:nvSpPr>
        <p:spPr>
          <a:xfrm>
            <a:off x="1700900" y="3391650"/>
            <a:ext cx="108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Instagram</a:t>
            </a:r>
            <a:endParaRPr>
              <a:latin typeface="Source Sans Pro"/>
              <a:ea typeface="Source Sans Pro"/>
              <a:cs typeface="Source Sans Pro"/>
              <a:sym typeface="Source Sans Pro"/>
            </a:endParaRPr>
          </a:p>
        </p:txBody>
      </p:sp>
      <p:pic>
        <p:nvPicPr>
          <p:cNvPr id="1602" name="Google Shape;1602;p239"/>
          <p:cNvPicPr preferRelativeResize="0"/>
          <p:nvPr/>
        </p:nvPicPr>
        <p:blipFill rotWithShape="1">
          <a:blip r:embed="rId4">
            <a:alphaModFix/>
          </a:blip>
          <a:srcRect/>
          <a:stretch/>
        </p:blipFill>
        <p:spPr>
          <a:xfrm>
            <a:off x="5490800" y="1751850"/>
            <a:ext cx="1639800" cy="1639800"/>
          </a:xfrm>
          <a:prstGeom prst="rect">
            <a:avLst/>
          </a:prstGeom>
          <a:noFill/>
          <a:ln>
            <a:noFill/>
          </a:ln>
        </p:spPr>
      </p:pic>
      <p:sp>
        <p:nvSpPr>
          <p:cNvPr id="1603" name="Google Shape;1603;p239"/>
          <p:cNvSpPr txBox="1"/>
          <p:nvPr/>
        </p:nvSpPr>
        <p:spPr>
          <a:xfrm>
            <a:off x="5768000" y="3391650"/>
            <a:ext cx="1085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ource Sans Pro"/>
                <a:ea typeface="Source Sans Pro"/>
                <a:cs typeface="Source Sans Pro"/>
                <a:sym typeface="Source Sans Pro"/>
              </a:rPr>
              <a:t>Twitter</a:t>
            </a:r>
            <a:endParaRPr>
              <a:latin typeface="Source Sans Pro"/>
              <a:ea typeface="Source Sans Pro"/>
              <a:cs typeface="Source Sans Pro"/>
              <a:sym typeface="Source Sans Pro"/>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240"/>
          <p:cNvSpPr txBox="1">
            <a:spLocks noGrp="1"/>
          </p:cNvSpPr>
          <p:nvPr>
            <p:ph type="title"/>
          </p:nvPr>
        </p:nvSpPr>
        <p:spPr>
          <a:xfrm>
            <a:off x="311700" y="1359050"/>
            <a:ext cx="8520600" cy="2192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7200"/>
              <a:t>Any Questions or Suggestions?</a:t>
            </a:r>
            <a:endParaRPr sz="720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241"/>
          <p:cNvSpPr txBox="1">
            <a:spLocks noGrp="1"/>
          </p:cNvSpPr>
          <p:nvPr>
            <p:ph type="title"/>
          </p:nvPr>
        </p:nvSpPr>
        <p:spPr>
          <a:xfrm>
            <a:off x="311700" y="1838700"/>
            <a:ext cx="8520600" cy="1466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7200"/>
              <a:t>Thank You!</a:t>
            </a:r>
            <a:endParaRPr sz="7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6"/>
          <p:cNvSpPr txBox="1">
            <a:spLocks noGrp="1"/>
          </p:cNvSpPr>
          <p:nvPr>
            <p:ph type="title"/>
          </p:nvPr>
        </p:nvSpPr>
        <p:spPr>
          <a:xfrm>
            <a:off x="1543950" y="1950975"/>
            <a:ext cx="2915100" cy="146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0"/>
              <a:t>Intro to </a:t>
            </a:r>
            <a:endParaRPr sz="6000"/>
          </a:p>
        </p:txBody>
      </p:sp>
      <p:pic>
        <p:nvPicPr>
          <p:cNvPr id="256" name="Google Shape;256;p46"/>
          <p:cNvPicPr preferRelativeResize="0"/>
          <p:nvPr/>
        </p:nvPicPr>
        <p:blipFill>
          <a:blip r:embed="rId3">
            <a:alphaModFix/>
          </a:blip>
          <a:stretch>
            <a:fillRect/>
          </a:stretch>
        </p:blipFill>
        <p:spPr>
          <a:xfrm>
            <a:off x="4459050" y="1857375"/>
            <a:ext cx="3190875" cy="1428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20" b="1"/>
              <a:t>Numpy Vs Lists</a:t>
            </a:r>
            <a:endParaRPr sz="2620" b="1"/>
          </a:p>
        </p:txBody>
      </p:sp>
      <p:sp>
        <p:nvSpPr>
          <p:cNvPr id="262" name="Google Shape;262;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b="1"/>
              <a:t>What is numpy?</a:t>
            </a:r>
            <a:endParaRPr sz="1700" b="1"/>
          </a:p>
          <a:p>
            <a:pPr marL="0" lvl="0" indent="0" algn="l" rtl="0">
              <a:spcBef>
                <a:spcPts val="1200"/>
              </a:spcBef>
              <a:spcAft>
                <a:spcPts val="0"/>
              </a:spcAft>
              <a:buNone/>
            </a:pPr>
            <a:r>
              <a:rPr lang="en"/>
              <a:t>NumPy is a Python library used for working with arrays.</a:t>
            </a:r>
            <a:endParaRPr/>
          </a:p>
          <a:p>
            <a:pPr marL="0" lvl="0" indent="0" algn="l" rtl="0">
              <a:spcBef>
                <a:spcPts val="1200"/>
              </a:spcBef>
              <a:spcAft>
                <a:spcPts val="0"/>
              </a:spcAft>
              <a:buNone/>
            </a:pPr>
            <a:r>
              <a:rPr lang="en"/>
              <a:t>Various functions of linear algebra, fourier transform, and matrices make numpy arrays a powerful tool.</a:t>
            </a:r>
            <a:endParaRPr/>
          </a:p>
          <a:p>
            <a:pPr marL="0" lvl="0" indent="0" algn="l" rtl="0">
              <a:spcBef>
                <a:spcPts val="1200"/>
              </a:spcBef>
              <a:spcAft>
                <a:spcPts val="0"/>
              </a:spcAft>
              <a:buNone/>
            </a:pPr>
            <a:r>
              <a:rPr lang="en"/>
              <a:t>Example: my_numpy_array = [1,2,3]</a:t>
            </a:r>
            <a:endParaRPr/>
          </a:p>
          <a:p>
            <a:pPr marL="0" lvl="0" indent="0" algn="l" rtl="0">
              <a:spcBef>
                <a:spcPts val="1200"/>
              </a:spcBef>
              <a:spcAft>
                <a:spcPts val="0"/>
              </a:spcAft>
              <a:buNone/>
            </a:pPr>
            <a:r>
              <a:rPr lang="en" sz="1700" b="1"/>
              <a:t>What is a list?</a:t>
            </a:r>
            <a:endParaRPr sz="1700" b="1"/>
          </a:p>
          <a:p>
            <a:pPr marL="0" lvl="0" indent="0" algn="l" rtl="0">
              <a:spcBef>
                <a:spcPts val="1200"/>
              </a:spcBef>
              <a:spcAft>
                <a:spcPts val="0"/>
              </a:spcAft>
              <a:buNone/>
            </a:pPr>
            <a:r>
              <a:rPr lang="en"/>
              <a:t>A Python </a:t>
            </a:r>
            <a:r>
              <a:rPr lang="en">
                <a:uFill>
                  <a:noFill/>
                </a:uFill>
                <a:hlinkClick r:id="rId3"/>
              </a:rPr>
              <a:t>list</a:t>
            </a:r>
            <a:r>
              <a:rPr lang="en"/>
              <a:t> is a collection that is ordered and changeable. </a:t>
            </a:r>
            <a:endParaRPr/>
          </a:p>
          <a:p>
            <a:pPr marL="0" lvl="0" indent="0" algn="l" rtl="0">
              <a:spcBef>
                <a:spcPts val="1200"/>
              </a:spcBef>
              <a:spcAft>
                <a:spcPts val="1200"/>
              </a:spcAft>
              <a:buNone/>
            </a:pPr>
            <a:r>
              <a:rPr lang="en"/>
              <a:t>Example: Var = ["Epoch", "IIT", "Hyderabad"]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100"/>
              <a:t>NumPy Arrays vs Normal Arrays  - Is comparison even needed?</a:t>
            </a:r>
            <a:endParaRPr sz="2000"/>
          </a:p>
        </p:txBody>
      </p:sp>
      <p:pic>
        <p:nvPicPr>
          <p:cNvPr id="268" name="Google Shape;268;p48"/>
          <p:cNvPicPr preferRelativeResize="0"/>
          <p:nvPr/>
        </p:nvPicPr>
        <p:blipFill>
          <a:blip r:embed="rId3">
            <a:alphaModFix/>
          </a:blip>
          <a:stretch>
            <a:fillRect/>
          </a:stretch>
        </p:blipFill>
        <p:spPr>
          <a:xfrm>
            <a:off x="2379538" y="1203325"/>
            <a:ext cx="4384925" cy="321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NumPy Operations = Superset of List Operations</a:t>
            </a:r>
            <a:endParaRPr/>
          </a:p>
        </p:txBody>
      </p:sp>
      <p:sp>
        <p:nvSpPr>
          <p:cNvPr id="274" name="Google Shape;274;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1"/>
              <a:t>Initialization:</a:t>
            </a:r>
            <a:endParaRPr sz="1800" b="1"/>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br>
              <a:rPr lang="en" sz="1800" b="1"/>
            </a:br>
            <a:r>
              <a:rPr lang="en" sz="1800" b="1"/>
              <a:t>Accessing the items through index: </a:t>
            </a:r>
            <a:endParaRPr b="1"/>
          </a:p>
        </p:txBody>
      </p:sp>
      <p:pic>
        <p:nvPicPr>
          <p:cNvPr id="275" name="Google Shape;275;p49"/>
          <p:cNvPicPr preferRelativeResize="0"/>
          <p:nvPr/>
        </p:nvPicPr>
        <p:blipFill>
          <a:blip r:embed="rId3">
            <a:alphaModFix/>
          </a:blip>
          <a:stretch>
            <a:fillRect/>
          </a:stretch>
        </p:blipFill>
        <p:spPr>
          <a:xfrm>
            <a:off x="259300" y="1762400"/>
            <a:ext cx="5153025" cy="1066800"/>
          </a:xfrm>
          <a:prstGeom prst="rect">
            <a:avLst/>
          </a:prstGeom>
          <a:noFill/>
          <a:ln>
            <a:noFill/>
          </a:ln>
        </p:spPr>
      </p:pic>
      <p:pic>
        <p:nvPicPr>
          <p:cNvPr id="276" name="Google Shape;276;p49"/>
          <p:cNvPicPr preferRelativeResize="0"/>
          <p:nvPr/>
        </p:nvPicPr>
        <p:blipFill>
          <a:blip r:embed="rId4">
            <a:alphaModFix/>
          </a:blip>
          <a:stretch>
            <a:fillRect/>
          </a:stretch>
        </p:blipFill>
        <p:spPr>
          <a:xfrm>
            <a:off x="311688" y="3685275"/>
            <a:ext cx="5048250" cy="1143000"/>
          </a:xfrm>
          <a:prstGeom prst="rect">
            <a:avLst/>
          </a:prstGeom>
          <a:noFill/>
          <a:ln>
            <a:noFill/>
          </a:ln>
        </p:spPr>
      </p:pic>
      <p:pic>
        <p:nvPicPr>
          <p:cNvPr id="277" name="Google Shape;277;p49"/>
          <p:cNvPicPr preferRelativeResize="0"/>
          <p:nvPr/>
        </p:nvPicPr>
        <p:blipFill>
          <a:blip r:embed="rId5">
            <a:alphaModFix/>
          </a:blip>
          <a:stretch>
            <a:fillRect/>
          </a:stretch>
        </p:blipFill>
        <p:spPr>
          <a:xfrm>
            <a:off x="5546850" y="4009125"/>
            <a:ext cx="3390900" cy="495300"/>
          </a:xfrm>
          <a:prstGeom prst="rect">
            <a:avLst/>
          </a:prstGeom>
          <a:noFill/>
          <a:ln>
            <a:noFill/>
          </a:ln>
        </p:spPr>
      </p:pic>
      <p:pic>
        <p:nvPicPr>
          <p:cNvPr id="278" name="Google Shape;278;p49"/>
          <p:cNvPicPr preferRelativeResize="0"/>
          <p:nvPr/>
        </p:nvPicPr>
        <p:blipFill>
          <a:blip r:embed="rId6">
            <a:alphaModFix/>
          </a:blip>
          <a:stretch>
            <a:fillRect/>
          </a:stretch>
        </p:blipFill>
        <p:spPr>
          <a:xfrm>
            <a:off x="5751661" y="2048161"/>
            <a:ext cx="2981299" cy="495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Broadcasting</a:t>
            </a:r>
            <a:endParaRPr/>
          </a:p>
        </p:txBody>
      </p:sp>
      <p:sp>
        <p:nvSpPr>
          <p:cNvPr id="284" name="Google Shape;284;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term broadcasting refers to the ability of NumPy to treat arrays of different shapes during arithmetic operations. </a:t>
            </a:r>
            <a:br>
              <a:rPr lang="en"/>
            </a:br>
            <a:endParaRPr/>
          </a:p>
          <a:p>
            <a:pPr marL="457200" lvl="0" indent="-342900" algn="l" rtl="0">
              <a:spcBef>
                <a:spcPts val="0"/>
              </a:spcBef>
              <a:spcAft>
                <a:spcPts val="0"/>
              </a:spcAft>
              <a:buSzPts val="1800"/>
              <a:buChar char="-"/>
            </a:pPr>
            <a:r>
              <a:rPr lang="en"/>
              <a:t>Arithmetic operations on arrays are usually done on corresponding elements. If two arrays are of exactly the same shape, then these operations are smoothly performed.</a:t>
            </a:r>
            <a:br>
              <a:rPr lang="en"/>
            </a:br>
            <a:endParaRPr/>
          </a:p>
          <a:p>
            <a:pPr marL="0" lvl="0" indent="0" algn="l" rtl="0">
              <a:spcBef>
                <a:spcPts val="1200"/>
              </a:spcBef>
              <a:spcAft>
                <a:spcPts val="1200"/>
              </a:spcAft>
              <a:buNone/>
            </a:pPr>
            <a:endParaRPr/>
          </a:p>
        </p:txBody>
      </p:sp>
      <p:pic>
        <p:nvPicPr>
          <p:cNvPr id="285" name="Google Shape;285;p50"/>
          <p:cNvPicPr preferRelativeResize="0"/>
          <p:nvPr/>
        </p:nvPicPr>
        <p:blipFill>
          <a:blip r:embed="rId3">
            <a:alphaModFix/>
          </a:blip>
          <a:stretch>
            <a:fillRect/>
          </a:stretch>
        </p:blipFill>
        <p:spPr>
          <a:xfrm>
            <a:off x="2747962" y="2822950"/>
            <a:ext cx="3648075" cy="1876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a:p>
        </p:txBody>
      </p:sp>
      <p:pic>
        <p:nvPicPr>
          <p:cNvPr id="291" name="Google Shape;291;p51"/>
          <p:cNvPicPr preferRelativeResize="0"/>
          <p:nvPr/>
        </p:nvPicPr>
        <p:blipFill rotWithShape="1">
          <a:blip r:embed="rId3">
            <a:alphaModFix/>
          </a:blip>
          <a:srcRect t="2152"/>
          <a:stretch/>
        </p:blipFill>
        <p:spPr>
          <a:xfrm>
            <a:off x="373550" y="1337512"/>
            <a:ext cx="5422976" cy="2468475"/>
          </a:xfrm>
          <a:prstGeom prst="rect">
            <a:avLst/>
          </a:prstGeom>
          <a:noFill/>
          <a:ln>
            <a:noFill/>
          </a:ln>
        </p:spPr>
      </p:pic>
      <p:pic>
        <p:nvPicPr>
          <p:cNvPr id="292" name="Google Shape;292;p51"/>
          <p:cNvPicPr preferRelativeResize="0"/>
          <p:nvPr/>
        </p:nvPicPr>
        <p:blipFill>
          <a:blip r:embed="rId4">
            <a:alphaModFix/>
          </a:blip>
          <a:stretch>
            <a:fillRect/>
          </a:stretch>
        </p:blipFill>
        <p:spPr>
          <a:xfrm>
            <a:off x="3258025" y="2244375"/>
            <a:ext cx="5020225" cy="1393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Slicing and Dicing</a:t>
            </a:r>
            <a:endParaRPr/>
          </a:p>
        </p:txBody>
      </p:sp>
      <p:sp>
        <p:nvSpPr>
          <p:cNvPr id="298" name="Google Shape;298;p52"/>
          <p:cNvSpPr txBox="1"/>
          <p:nvPr/>
        </p:nvSpPr>
        <p:spPr>
          <a:xfrm>
            <a:off x="546675" y="1302925"/>
            <a:ext cx="7481400" cy="22626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666666"/>
              </a:buClr>
              <a:buSzPts val="1350"/>
              <a:buChar char="●"/>
            </a:pPr>
            <a:r>
              <a:rPr lang="en" sz="1350">
                <a:solidFill>
                  <a:srgbClr val="666666"/>
                </a:solidFill>
                <a:highlight>
                  <a:srgbClr val="FFFFFF"/>
                </a:highlight>
              </a:rPr>
              <a:t>To slice means to cut and to dice means to cut into very small uniform sections and the two actions are often performed sequentially. </a:t>
            </a:r>
            <a:br>
              <a:rPr lang="en" sz="1350">
                <a:solidFill>
                  <a:srgbClr val="666666"/>
                </a:solidFill>
                <a:highlight>
                  <a:srgbClr val="FFFFFF"/>
                </a:highlight>
              </a:rPr>
            </a:br>
            <a:endParaRPr sz="1350">
              <a:solidFill>
                <a:srgbClr val="666666"/>
              </a:solidFill>
              <a:highlight>
                <a:srgbClr val="FFFFFF"/>
              </a:highlight>
            </a:endParaRPr>
          </a:p>
          <a:p>
            <a:pPr marL="457200" lvl="0" indent="-314325" algn="l" rtl="0">
              <a:spcBef>
                <a:spcPts val="0"/>
              </a:spcBef>
              <a:spcAft>
                <a:spcPts val="0"/>
              </a:spcAft>
              <a:buClr>
                <a:srgbClr val="666666"/>
              </a:buClr>
              <a:buSzPts val="1350"/>
              <a:buChar char="●"/>
            </a:pPr>
            <a:r>
              <a:rPr lang="en" sz="1350">
                <a:solidFill>
                  <a:srgbClr val="666666"/>
                </a:solidFill>
                <a:highlight>
                  <a:srgbClr val="FFFFFF"/>
                </a:highlight>
              </a:rPr>
              <a:t>For example, a chef may first cut an onion into slices and then cut the slices up into dices.</a:t>
            </a:r>
            <a:br>
              <a:rPr lang="en" sz="1350">
                <a:solidFill>
                  <a:srgbClr val="666666"/>
                </a:solidFill>
                <a:highlight>
                  <a:srgbClr val="FFFFFF"/>
                </a:highlight>
              </a:rPr>
            </a:br>
            <a:r>
              <a:rPr lang="en" sz="1350">
                <a:solidFill>
                  <a:srgbClr val="666666"/>
                </a:solidFill>
                <a:highlight>
                  <a:srgbClr val="FFFFFF"/>
                </a:highlight>
              </a:rPr>
              <a:t> </a:t>
            </a:r>
            <a:endParaRPr sz="1350">
              <a:solidFill>
                <a:srgbClr val="666666"/>
              </a:solidFill>
              <a:highlight>
                <a:srgbClr val="FFFFFF"/>
              </a:highlight>
            </a:endParaRPr>
          </a:p>
          <a:p>
            <a:pPr marL="457200" lvl="0" indent="-314325" algn="l" rtl="0">
              <a:spcBef>
                <a:spcPts val="0"/>
              </a:spcBef>
              <a:spcAft>
                <a:spcPts val="0"/>
              </a:spcAft>
              <a:buClr>
                <a:srgbClr val="666666"/>
              </a:buClr>
              <a:buSzPts val="1350"/>
              <a:buChar char="●"/>
            </a:pPr>
            <a:r>
              <a:rPr lang="en" sz="1350">
                <a:solidFill>
                  <a:srgbClr val="666666"/>
                </a:solidFill>
                <a:highlight>
                  <a:srgbClr val="FFFFFF"/>
                </a:highlight>
              </a:rPr>
              <a:t>In data analysis, the term generally implies a systematic reduction of a body of data into smaller parts or views that will yield more information. </a:t>
            </a:r>
            <a:br>
              <a:rPr lang="en" sz="1350">
                <a:solidFill>
                  <a:srgbClr val="666666"/>
                </a:solidFill>
                <a:highlight>
                  <a:srgbClr val="FFFFFF"/>
                </a:highlight>
              </a:rPr>
            </a:br>
            <a:endParaRPr sz="1350">
              <a:solidFill>
                <a:srgbClr val="666666"/>
              </a:solidFill>
              <a:highlight>
                <a:srgbClr val="FFFFFF"/>
              </a:highlight>
            </a:endParaRPr>
          </a:p>
          <a:p>
            <a:pPr marL="457200" lvl="0" indent="-314325" algn="l" rtl="0">
              <a:spcBef>
                <a:spcPts val="0"/>
              </a:spcBef>
              <a:spcAft>
                <a:spcPts val="0"/>
              </a:spcAft>
              <a:buClr>
                <a:srgbClr val="666666"/>
              </a:buClr>
              <a:buSzPts val="1350"/>
              <a:buChar char="●"/>
            </a:pPr>
            <a:r>
              <a:rPr lang="en" sz="1350">
                <a:solidFill>
                  <a:srgbClr val="666666"/>
                </a:solidFill>
                <a:highlight>
                  <a:srgbClr val="FFFFFF"/>
                </a:highlight>
              </a:rPr>
              <a:t>The term is also used to mean the presentation of information in a variety of different and useful ways.</a:t>
            </a:r>
            <a:endParaRPr>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endParaRPr/>
          </a:p>
          <a:p>
            <a:pPr marL="0" lvl="0" indent="0" algn="l" rtl="0">
              <a:spcBef>
                <a:spcPts val="1200"/>
              </a:spcBef>
              <a:spcAft>
                <a:spcPts val="1200"/>
              </a:spcAft>
              <a:buNone/>
            </a:pPr>
            <a:endParaRPr/>
          </a:p>
        </p:txBody>
      </p:sp>
      <p:pic>
        <p:nvPicPr>
          <p:cNvPr id="304" name="Google Shape;304;p53"/>
          <p:cNvPicPr preferRelativeResize="0"/>
          <p:nvPr/>
        </p:nvPicPr>
        <p:blipFill>
          <a:blip r:embed="rId3">
            <a:alphaModFix/>
          </a:blip>
          <a:stretch>
            <a:fillRect/>
          </a:stretch>
        </p:blipFill>
        <p:spPr>
          <a:xfrm>
            <a:off x="311688" y="1684100"/>
            <a:ext cx="3171825" cy="1200150"/>
          </a:xfrm>
          <a:prstGeom prst="rect">
            <a:avLst/>
          </a:prstGeom>
          <a:noFill/>
          <a:ln>
            <a:noFill/>
          </a:ln>
        </p:spPr>
      </p:pic>
      <p:pic>
        <p:nvPicPr>
          <p:cNvPr id="305" name="Google Shape;305;p53"/>
          <p:cNvPicPr preferRelativeResize="0"/>
          <p:nvPr/>
        </p:nvPicPr>
        <p:blipFill>
          <a:blip r:embed="rId4">
            <a:alphaModFix/>
          </a:blip>
          <a:stretch>
            <a:fillRect/>
          </a:stretch>
        </p:blipFill>
        <p:spPr>
          <a:xfrm>
            <a:off x="1333500" y="4168875"/>
            <a:ext cx="6781800" cy="704850"/>
          </a:xfrm>
          <a:prstGeom prst="rect">
            <a:avLst/>
          </a:prstGeom>
          <a:noFill/>
          <a:ln>
            <a:noFill/>
          </a:ln>
        </p:spPr>
      </p:pic>
      <p:pic>
        <p:nvPicPr>
          <p:cNvPr id="306" name="Google Shape;306;p53"/>
          <p:cNvPicPr preferRelativeResize="0"/>
          <p:nvPr/>
        </p:nvPicPr>
        <p:blipFill rotWithShape="1">
          <a:blip r:embed="rId5">
            <a:alphaModFix/>
          </a:blip>
          <a:srcRect r="50194"/>
          <a:stretch/>
        </p:blipFill>
        <p:spPr>
          <a:xfrm>
            <a:off x="4811175" y="1592375"/>
            <a:ext cx="3505823" cy="1880050"/>
          </a:xfrm>
          <a:prstGeom prst="rect">
            <a:avLst/>
          </a:prstGeom>
          <a:noFill/>
          <a:ln>
            <a:noFill/>
          </a:ln>
        </p:spPr>
      </p:pic>
      <p:sp>
        <p:nvSpPr>
          <p:cNvPr id="307" name="Google Shape;307;p5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Slicing again…you ready now?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Basics - Revisited!</a:t>
            </a:r>
            <a:endParaRPr/>
          </a:p>
        </p:txBody>
      </p:sp>
      <p:sp>
        <p:nvSpPr>
          <p:cNvPr id="119" name="Google Shape;119;p27"/>
          <p:cNvSpPr txBox="1">
            <a:spLocks noGrp="1"/>
          </p:cNvSpPr>
          <p:nvPr>
            <p:ph type="body" idx="1"/>
          </p:nvPr>
        </p:nvSpPr>
        <p:spPr>
          <a:xfrm>
            <a:off x="311700" y="1152475"/>
            <a:ext cx="8520600" cy="3660300"/>
          </a:xfrm>
          <a:prstGeom prst="rect">
            <a:avLst/>
          </a:prstGeom>
        </p:spPr>
        <p:txBody>
          <a:bodyPr spcFirstLastPara="1" wrap="square" lIns="91425" tIns="91425" rIns="91425" bIns="91425" anchor="t" anchorCtr="0">
            <a:normAutofit/>
          </a:bodyPr>
          <a:lstStyle/>
          <a:p>
            <a:pPr marL="457200" lvl="0" indent="-336550" algn="l" rtl="0">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Data Types:</a:t>
            </a:r>
            <a:endParaRPr sz="1700">
              <a:solidFill>
                <a:schemeClr val="dk2"/>
              </a:solidFill>
              <a:latin typeface="Raleway"/>
              <a:ea typeface="Raleway"/>
              <a:cs typeface="Raleway"/>
              <a:sym typeface="Raleway"/>
            </a:endParaRPr>
          </a:p>
          <a:p>
            <a:pPr marL="914400" lvl="0" indent="-336550" algn="l" rtl="0">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Strings</a:t>
            </a:r>
            <a:endParaRPr sz="1700">
              <a:solidFill>
                <a:schemeClr val="dk2"/>
              </a:solidFill>
              <a:latin typeface="Raleway"/>
              <a:ea typeface="Raleway"/>
              <a:cs typeface="Raleway"/>
              <a:sym typeface="Raleway"/>
            </a:endParaRPr>
          </a:p>
          <a:p>
            <a:pPr marL="914400" lvl="0" indent="-336550" algn="l" rtl="0">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Lists</a:t>
            </a:r>
            <a:endParaRPr sz="1700">
              <a:solidFill>
                <a:schemeClr val="dk2"/>
              </a:solidFill>
              <a:latin typeface="Raleway"/>
              <a:ea typeface="Raleway"/>
              <a:cs typeface="Raleway"/>
              <a:sym typeface="Raleway"/>
            </a:endParaRPr>
          </a:p>
          <a:p>
            <a:pPr marL="914400" lvl="0" indent="-336550" algn="l" rtl="0">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Dictionary</a:t>
            </a:r>
            <a:endParaRPr sz="1700">
              <a:solidFill>
                <a:schemeClr val="dk2"/>
              </a:solidFill>
              <a:latin typeface="Raleway"/>
              <a:ea typeface="Raleway"/>
              <a:cs typeface="Raleway"/>
              <a:sym typeface="Raleway"/>
            </a:endParaRPr>
          </a:p>
          <a:p>
            <a:pPr marL="914400" lvl="0" indent="-336550" algn="l" rtl="0">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Tuples</a:t>
            </a:r>
            <a:endParaRPr sz="1700">
              <a:solidFill>
                <a:schemeClr val="dk2"/>
              </a:solidFill>
              <a:latin typeface="Raleway"/>
              <a:ea typeface="Raleway"/>
              <a:cs typeface="Raleway"/>
              <a:sym typeface="Raleway"/>
            </a:endParaRPr>
          </a:p>
          <a:p>
            <a:pPr marL="914400" lvl="0" indent="-336550" algn="l" rtl="0">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Sets</a:t>
            </a:r>
            <a:endParaRPr sz="1700">
              <a:solidFill>
                <a:schemeClr val="dk2"/>
              </a:solidFill>
              <a:latin typeface="Raleway"/>
              <a:ea typeface="Raleway"/>
              <a:cs typeface="Raleway"/>
              <a:sym typeface="Raleway"/>
            </a:endParaRPr>
          </a:p>
          <a:p>
            <a:pPr marL="0" lvl="0" indent="0" algn="l" rtl="0">
              <a:lnSpc>
                <a:spcPct val="100000"/>
              </a:lnSpc>
              <a:spcBef>
                <a:spcPts val="0"/>
              </a:spcBef>
              <a:spcAft>
                <a:spcPts val="0"/>
              </a:spcAft>
              <a:buNone/>
            </a:pPr>
            <a:endParaRPr sz="1700">
              <a:solidFill>
                <a:schemeClr val="dk2"/>
              </a:solidFill>
              <a:latin typeface="Raleway"/>
              <a:ea typeface="Raleway"/>
              <a:cs typeface="Raleway"/>
              <a:sym typeface="Raleway"/>
            </a:endParaRPr>
          </a:p>
          <a:p>
            <a:pPr marL="457200" lvl="0" indent="-336550" algn="l" rtl="0">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Membership : The in and not in operator</a:t>
            </a:r>
            <a:br>
              <a:rPr lang="en" sz="1700">
                <a:solidFill>
                  <a:schemeClr val="dk2"/>
                </a:solidFill>
                <a:latin typeface="Raleway"/>
                <a:ea typeface="Raleway"/>
                <a:cs typeface="Raleway"/>
                <a:sym typeface="Raleway"/>
              </a:rPr>
            </a:br>
            <a:endParaRPr sz="1700">
              <a:solidFill>
                <a:schemeClr val="dk2"/>
              </a:solidFill>
              <a:latin typeface="Raleway"/>
              <a:ea typeface="Raleway"/>
              <a:cs typeface="Raleway"/>
              <a:sym typeface="Raleway"/>
            </a:endParaRPr>
          </a:p>
          <a:p>
            <a:pPr marL="457200" lvl="0" indent="-336550" algn="l" rtl="0">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Functions</a:t>
            </a:r>
            <a:br>
              <a:rPr lang="en" sz="1700">
                <a:solidFill>
                  <a:schemeClr val="dk2"/>
                </a:solidFill>
                <a:latin typeface="Raleway"/>
                <a:ea typeface="Raleway"/>
                <a:cs typeface="Raleway"/>
                <a:sym typeface="Raleway"/>
              </a:rPr>
            </a:br>
            <a:endParaRPr sz="1700">
              <a:solidFill>
                <a:schemeClr val="dk2"/>
              </a:solidFill>
              <a:latin typeface="Raleway"/>
              <a:ea typeface="Raleway"/>
              <a:cs typeface="Raleway"/>
              <a:sym typeface="Raleway"/>
            </a:endParaRPr>
          </a:p>
          <a:p>
            <a:pPr marL="457200" lvl="0" indent="-336550" algn="l" rtl="0">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Lambda Expressions</a:t>
            </a:r>
            <a:endParaRPr sz="1700">
              <a:solidFill>
                <a:schemeClr val="dk2"/>
              </a:solidFill>
              <a:latin typeface="Raleway"/>
              <a:ea typeface="Raleway"/>
              <a:cs typeface="Raleway"/>
              <a:sym typeface="Raleway"/>
            </a:endParaRPr>
          </a:p>
          <a:p>
            <a:pPr marL="0" lvl="0" indent="0" algn="l" rtl="0">
              <a:lnSpc>
                <a:spcPct val="100000"/>
              </a:lnSpc>
              <a:spcBef>
                <a:spcPts val="0"/>
              </a:spcBef>
              <a:spcAft>
                <a:spcPts val="0"/>
              </a:spcAft>
              <a:buNone/>
            </a:pPr>
            <a:endParaRPr sz="1700">
              <a:solidFill>
                <a:schemeClr val="dk2"/>
              </a:solidFill>
              <a:latin typeface="Raleway"/>
              <a:ea typeface="Raleway"/>
              <a:cs typeface="Raleway"/>
              <a:sym typeface="Raleway"/>
            </a:endParaRPr>
          </a:p>
          <a:p>
            <a:pPr marL="0" lvl="0" indent="0" algn="l" rtl="0">
              <a:lnSpc>
                <a:spcPct val="100000"/>
              </a:lnSpc>
              <a:spcBef>
                <a:spcPts val="0"/>
              </a:spcBef>
              <a:spcAft>
                <a:spcPts val="0"/>
              </a:spcAft>
              <a:buNone/>
            </a:pPr>
            <a:endParaRPr sz="1700" b="1">
              <a:solidFill>
                <a:schemeClr val="dk2"/>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54"/>
          <p:cNvPicPr preferRelativeResize="0"/>
          <p:nvPr/>
        </p:nvPicPr>
        <p:blipFill>
          <a:blip r:embed="rId3">
            <a:alphaModFix/>
          </a:blip>
          <a:stretch>
            <a:fillRect/>
          </a:stretch>
        </p:blipFill>
        <p:spPr>
          <a:xfrm>
            <a:off x="1368800" y="1202263"/>
            <a:ext cx="5447900" cy="3039826"/>
          </a:xfrm>
          <a:prstGeom prst="rect">
            <a:avLst/>
          </a:prstGeom>
          <a:noFill/>
          <a:ln>
            <a:noFill/>
          </a:ln>
        </p:spPr>
      </p:pic>
      <p:sp>
        <p:nvSpPr>
          <p:cNvPr id="313" name="Google Shape;313;p5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990"/>
              <a:buFont typeface="Arial"/>
              <a:buNone/>
            </a:pPr>
            <a:r>
              <a:rPr lang="en" sz="2200"/>
              <a:t>NumPy Arrays vs Lists: How are they represented internally?</a:t>
            </a:r>
            <a:endParaRPr sz="2200"/>
          </a:p>
          <a:p>
            <a:pPr marL="0" lvl="0" indent="0" algn="l" rtl="0">
              <a:spcBef>
                <a:spcPts val="0"/>
              </a:spcBef>
              <a:spcAft>
                <a:spcPts val="0"/>
              </a:spcAft>
              <a:buClr>
                <a:schemeClr val="dk2"/>
              </a:buClr>
              <a:buSzPts val="990"/>
              <a:buFont typeface="Arial"/>
              <a:buNone/>
            </a:pPr>
            <a:endParaRPr sz="27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990"/>
              <a:buFont typeface="Arial"/>
              <a:buNone/>
            </a:pPr>
            <a:r>
              <a:rPr lang="en" sz="2200"/>
              <a:t>NumPy Arrays are faster and memory efficient - Explained!</a:t>
            </a:r>
            <a:endParaRPr sz="2200"/>
          </a:p>
          <a:p>
            <a:pPr marL="0" lvl="0" indent="0" algn="l" rtl="0">
              <a:spcBef>
                <a:spcPts val="0"/>
              </a:spcBef>
              <a:spcAft>
                <a:spcPts val="0"/>
              </a:spcAft>
              <a:buClr>
                <a:schemeClr val="dk2"/>
              </a:buClr>
              <a:buSzPts val="990"/>
              <a:buFont typeface="Arial"/>
              <a:buNone/>
            </a:pPr>
            <a:endParaRPr sz="2700"/>
          </a:p>
        </p:txBody>
      </p:sp>
      <p:sp>
        <p:nvSpPr>
          <p:cNvPr id="319" name="Google Shape;319;p55"/>
          <p:cNvSpPr txBox="1"/>
          <p:nvPr/>
        </p:nvSpPr>
        <p:spPr>
          <a:xfrm>
            <a:off x="532800" y="1321625"/>
            <a:ext cx="7726800" cy="2805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4A4A4A"/>
              </a:buClr>
              <a:buSzPts val="1500"/>
              <a:buAutoNum type="arabicPeriod"/>
            </a:pPr>
            <a:r>
              <a:rPr lang="en" sz="1500">
                <a:solidFill>
                  <a:srgbClr val="4A4A4A"/>
                </a:solidFill>
                <a:highlight>
                  <a:schemeClr val="lt1"/>
                </a:highlight>
              </a:rPr>
              <a:t>NumPy arrays, unlike lists, are kept in a single continuous location in memory, allowing programs to access and manipulate them quickly. Having them in contiguous memory locations helps reduce latencies in finding the next element and traversal is made faster this way!</a:t>
            </a:r>
            <a:br>
              <a:rPr lang="en" sz="1500">
                <a:solidFill>
                  <a:srgbClr val="4A4A4A"/>
                </a:solidFill>
                <a:highlight>
                  <a:schemeClr val="lt1"/>
                </a:highlight>
              </a:rPr>
            </a:br>
            <a:endParaRPr sz="1500">
              <a:solidFill>
                <a:srgbClr val="4A4A4A"/>
              </a:solidFill>
              <a:highlight>
                <a:schemeClr val="lt1"/>
              </a:highlight>
            </a:endParaRPr>
          </a:p>
          <a:p>
            <a:pPr marL="457200" lvl="0" indent="-323850" algn="l" rtl="0">
              <a:lnSpc>
                <a:spcPct val="115000"/>
              </a:lnSpc>
              <a:spcBef>
                <a:spcPts val="0"/>
              </a:spcBef>
              <a:spcAft>
                <a:spcPts val="0"/>
              </a:spcAft>
              <a:buClr>
                <a:srgbClr val="4A4A4A"/>
              </a:buClr>
              <a:buSzPts val="1500"/>
              <a:buAutoNum type="arabicPeriod"/>
            </a:pPr>
            <a:r>
              <a:rPr lang="en" sz="1500">
                <a:solidFill>
                  <a:srgbClr val="4A4A4A"/>
                </a:solidFill>
                <a:highlight>
                  <a:schemeClr val="lt1"/>
                </a:highlight>
              </a:rPr>
              <a:t>Lists are internally implemented using the Linked List Data Structure. In order to store the pointers for addresses of the previous and next elements in the list, some extra memory is taken. In NumPy, since they are allocated memory continuously, there is no need to have their pointers to point us to the address of the next locations.</a:t>
            </a:r>
            <a:endParaRPr sz="1500">
              <a:solidFill>
                <a:srgbClr val="4A4A4A"/>
              </a:solidFill>
              <a:highlight>
                <a:schemeClr val="lt1"/>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6"/>
          <p:cNvSpPr txBox="1">
            <a:spLocks noGrp="1"/>
          </p:cNvSpPr>
          <p:nvPr>
            <p:ph type="title"/>
          </p:nvPr>
        </p:nvSpPr>
        <p:spPr>
          <a:xfrm>
            <a:off x="311700" y="28357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Vectorization Hack!</a:t>
            </a:r>
            <a:endParaRPr/>
          </a:p>
        </p:txBody>
      </p:sp>
      <p:sp>
        <p:nvSpPr>
          <p:cNvPr id="325" name="Google Shape;325;p56"/>
          <p:cNvSpPr txBox="1">
            <a:spLocks noGrp="1"/>
          </p:cNvSpPr>
          <p:nvPr>
            <p:ph type="body" idx="1"/>
          </p:nvPr>
        </p:nvSpPr>
        <p:spPr>
          <a:xfrm>
            <a:off x="311700" y="964125"/>
            <a:ext cx="8520600" cy="4324800"/>
          </a:xfrm>
          <a:prstGeom prst="rect">
            <a:avLst/>
          </a:prstGeom>
        </p:spPr>
        <p:txBody>
          <a:bodyPr spcFirstLastPara="1" wrap="square" lIns="91425" tIns="91425" rIns="91425" bIns="91425" anchor="t" anchorCtr="0">
            <a:normAutofit fontScale="62500" lnSpcReduction="20000"/>
          </a:bodyPr>
          <a:lstStyle/>
          <a:p>
            <a:pPr marL="0" lvl="0" indent="0" algn="l" rtl="0">
              <a:lnSpc>
                <a:spcPct val="190909"/>
              </a:lnSpc>
              <a:spcBef>
                <a:spcPts val="1700"/>
              </a:spcBef>
              <a:spcAft>
                <a:spcPts val="0"/>
              </a:spcAft>
              <a:buNone/>
            </a:pPr>
            <a:r>
              <a:rPr lang="en" sz="2400">
                <a:solidFill>
                  <a:srgbClr val="53565A"/>
                </a:solidFill>
                <a:highlight>
                  <a:srgbClr val="FFFFFF"/>
                </a:highlight>
              </a:rPr>
              <a:t>Vectorization is the process of converting an algorithm from operating on a single value at a time to operating on a set of values at one time.</a:t>
            </a:r>
            <a:endParaRPr sz="2400">
              <a:solidFill>
                <a:srgbClr val="292929"/>
              </a:solidFill>
              <a:highlight>
                <a:srgbClr val="FFFFFF"/>
              </a:highlight>
            </a:endParaRPr>
          </a:p>
          <a:p>
            <a:pPr marL="0" lvl="0" indent="0" algn="l" rtl="0">
              <a:lnSpc>
                <a:spcPct val="190909"/>
              </a:lnSpc>
              <a:spcBef>
                <a:spcPts val="1700"/>
              </a:spcBef>
              <a:spcAft>
                <a:spcPts val="0"/>
              </a:spcAft>
              <a:buNone/>
            </a:pPr>
            <a:endParaRPr sz="2439" b="1">
              <a:solidFill>
                <a:srgbClr val="292929"/>
              </a:solidFill>
              <a:highlight>
                <a:srgbClr val="FFFFFF"/>
              </a:highlight>
            </a:endParaRPr>
          </a:p>
          <a:p>
            <a:pPr marL="0" lvl="0" indent="0" algn="l" rtl="0">
              <a:lnSpc>
                <a:spcPct val="105882"/>
              </a:lnSpc>
              <a:spcBef>
                <a:spcPts val="4000"/>
              </a:spcBef>
              <a:spcAft>
                <a:spcPts val="0"/>
              </a:spcAft>
              <a:buNone/>
            </a:pPr>
            <a:endParaRPr sz="1500" b="1">
              <a:solidFill>
                <a:srgbClr val="292929"/>
              </a:solidFill>
              <a:highlight>
                <a:srgbClr val="FFFFFF"/>
              </a:highlight>
            </a:endParaRPr>
          </a:p>
          <a:p>
            <a:pPr marL="0" lvl="0" indent="0" algn="l" rtl="0">
              <a:lnSpc>
                <a:spcPct val="105882"/>
              </a:lnSpc>
              <a:spcBef>
                <a:spcPts val="4000"/>
              </a:spcBef>
              <a:spcAft>
                <a:spcPts val="0"/>
              </a:spcAft>
              <a:buClr>
                <a:schemeClr val="dk2"/>
              </a:buClr>
              <a:buSzPct val="45833"/>
              <a:buFont typeface="Arial"/>
              <a:buNone/>
            </a:pPr>
            <a:r>
              <a:rPr lang="en" sz="2400" b="1">
                <a:solidFill>
                  <a:srgbClr val="292929"/>
                </a:solidFill>
                <a:highlight>
                  <a:schemeClr val="lt1"/>
                </a:highlight>
              </a:rPr>
              <a:t>Advantages of Vectorized Implementation</a:t>
            </a:r>
            <a:endParaRPr sz="2400" b="1">
              <a:solidFill>
                <a:srgbClr val="292929"/>
              </a:solidFill>
              <a:highlight>
                <a:schemeClr val="lt1"/>
              </a:highlight>
            </a:endParaRPr>
          </a:p>
          <a:p>
            <a:pPr marL="749300" lvl="0" indent="-335280" algn="l" rtl="0">
              <a:lnSpc>
                <a:spcPct val="190909"/>
              </a:lnSpc>
              <a:spcBef>
                <a:spcPts val="1400"/>
              </a:spcBef>
              <a:spcAft>
                <a:spcPts val="0"/>
              </a:spcAft>
              <a:buClr>
                <a:srgbClr val="292929"/>
              </a:buClr>
              <a:buSzPct val="100000"/>
              <a:buFont typeface="Georgia"/>
              <a:buAutoNum type="arabicPeriod"/>
            </a:pPr>
            <a:r>
              <a:rPr lang="en" sz="2400">
                <a:solidFill>
                  <a:srgbClr val="292929"/>
                </a:solidFill>
                <a:highlight>
                  <a:schemeClr val="lt1"/>
                </a:highlight>
                <a:latin typeface="Georgia"/>
                <a:ea typeface="Georgia"/>
                <a:cs typeface="Georgia"/>
                <a:sym typeface="Georgia"/>
              </a:rPr>
              <a:t>Our code runs efficiently</a:t>
            </a:r>
            <a:endParaRPr sz="2400">
              <a:solidFill>
                <a:srgbClr val="292929"/>
              </a:solidFill>
              <a:highlight>
                <a:schemeClr val="lt1"/>
              </a:highlight>
              <a:latin typeface="Georgia"/>
              <a:ea typeface="Georgia"/>
              <a:cs typeface="Georgia"/>
              <a:sym typeface="Georgia"/>
            </a:endParaRPr>
          </a:p>
          <a:p>
            <a:pPr marL="749300" lvl="0" indent="-335280" algn="l" rtl="0">
              <a:lnSpc>
                <a:spcPct val="190909"/>
              </a:lnSpc>
              <a:spcBef>
                <a:spcPts val="0"/>
              </a:spcBef>
              <a:spcAft>
                <a:spcPts val="0"/>
              </a:spcAft>
              <a:buClr>
                <a:srgbClr val="292929"/>
              </a:buClr>
              <a:buSzPct val="100000"/>
              <a:buFont typeface="Georgia"/>
              <a:buAutoNum type="arabicPeriod"/>
            </a:pPr>
            <a:r>
              <a:rPr lang="en" sz="2400">
                <a:solidFill>
                  <a:srgbClr val="292929"/>
                </a:solidFill>
                <a:highlight>
                  <a:schemeClr val="lt1"/>
                </a:highlight>
                <a:latin typeface="Georgia"/>
                <a:ea typeface="Georgia"/>
                <a:cs typeface="Georgia"/>
                <a:sym typeface="Georgia"/>
              </a:rPr>
              <a:t>Our code becomes simpler and easy to debug</a:t>
            </a:r>
            <a:endParaRPr sz="2400" b="1">
              <a:solidFill>
                <a:srgbClr val="292929"/>
              </a:solidFill>
              <a:highlight>
                <a:srgbClr val="FFFFFF"/>
              </a:highlight>
            </a:endParaRPr>
          </a:p>
          <a:p>
            <a:pPr marL="0" lvl="0" indent="0" algn="l" rtl="0">
              <a:spcBef>
                <a:spcPts val="0"/>
              </a:spcBef>
              <a:spcAft>
                <a:spcPts val="1200"/>
              </a:spcAft>
              <a:buNone/>
            </a:pPr>
            <a:endParaRPr/>
          </a:p>
        </p:txBody>
      </p:sp>
      <p:pic>
        <p:nvPicPr>
          <p:cNvPr id="326" name="Google Shape;326;p56"/>
          <p:cNvPicPr preferRelativeResize="0"/>
          <p:nvPr/>
        </p:nvPicPr>
        <p:blipFill>
          <a:blip r:embed="rId3">
            <a:alphaModFix/>
          </a:blip>
          <a:stretch>
            <a:fillRect/>
          </a:stretch>
        </p:blipFill>
        <p:spPr>
          <a:xfrm>
            <a:off x="502263" y="1931975"/>
            <a:ext cx="2855052" cy="1677700"/>
          </a:xfrm>
          <a:prstGeom prst="rect">
            <a:avLst/>
          </a:prstGeom>
          <a:noFill/>
          <a:ln>
            <a:noFill/>
          </a:ln>
        </p:spPr>
      </p:pic>
      <p:pic>
        <p:nvPicPr>
          <p:cNvPr id="327" name="Google Shape;327;p56"/>
          <p:cNvPicPr preferRelativeResize="0"/>
          <p:nvPr/>
        </p:nvPicPr>
        <p:blipFill>
          <a:blip r:embed="rId4">
            <a:alphaModFix/>
          </a:blip>
          <a:stretch>
            <a:fillRect/>
          </a:stretch>
        </p:blipFill>
        <p:spPr>
          <a:xfrm>
            <a:off x="5636495" y="1931970"/>
            <a:ext cx="2596825" cy="1677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57"/>
          <p:cNvPicPr preferRelativeResize="0"/>
          <p:nvPr/>
        </p:nvPicPr>
        <p:blipFill>
          <a:blip r:embed="rId3">
            <a:alphaModFix/>
          </a:blip>
          <a:stretch>
            <a:fillRect/>
          </a:stretch>
        </p:blipFill>
        <p:spPr>
          <a:xfrm>
            <a:off x="1699850" y="605700"/>
            <a:ext cx="5522600" cy="3932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58"/>
          <p:cNvPicPr preferRelativeResize="0"/>
          <p:nvPr/>
        </p:nvPicPr>
        <p:blipFill rotWithShape="1">
          <a:blip r:embed="rId3">
            <a:alphaModFix/>
          </a:blip>
          <a:srcRect l="18969" t="5455" r="17947"/>
          <a:stretch/>
        </p:blipFill>
        <p:spPr>
          <a:xfrm>
            <a:off x="1777750" y="906975"/>
            <a:ext cx="4806726" cy="4052400"/>
          </a:xfrm>
          <a:prstGeom prst="rect">
            <a:avLst/>
          </a:prstGeom>
          <a:noFill/>
          <a:ln>
            <a:noFill/>
          </a:ln>
        </p:spPr>
      </p:pic>
      <p:sp>
        <p:nvSpPr>
          <p:cNvPr id="338" name="Google Shape;338;p58"/>
          <p:cNvSpPr txBox="1">
            <a:spLocks noGrp="1"/>
          </p:cNvSpPr>
          <p:nvPr>
            <p:ph type="title" idx="4294967295"/>
          </p:nvPr>
        </p:nvSpPr>
        <p:spPr>
          <a:xfrm>
            <a:off x="311700" y="28357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And that’s a wrap - Lists vs NumPy Arrays!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9"/>
          <p:cNvSpPr txBox="1">
            <a:spLocks noGrp="1"/>
          </p:cNvSpPr>
          <p:nvPr>
            <p:ph type="title"/>
          </p:nvPr>
        </p:nvSpPr>
        <p:spPr>
          <a:xfrm>
            <a:off x="254425" y="787550"/>
            <a:ext cx="8520600" cy="146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700"/>
              <a:t>Random Number Generation</a:t>
            </a:r>
            <a:endParaRPr sz="4700"/>
          </a:p>
        </p:txBody>
      </p:sp>
      <p:pic>
        <p:nvPicPr>
          <p:cNvPr id="344" name="Google Shape;344;p59"/>
          <p:cNvPicPr preferRelativeResize="0"/>
          <p:nvPr/>
        </p:nvPicPr>
        <p:blipFill>
          <a:blip r:embed="rId3">
            <a:alphaModFix/>
          </a:blip>
          <a:stretch>
            <a:fillRect/>
          </a:stretch>
        </p:blipFill>
        <p:spPr>
          <a:xfrm>
            <a:off x="2501150" y="2398250"/>
            <a:ext cx="4141691" cy="2431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60"/>
          <p:cNvPicPr preferRelativeResize="0"/>
          <p:nvPr/>
        </p:nvPicPr>
        <p:blipFill>
          <a:blip r:embed="rId3">
            <a:alphaModFix/>
          </a:blip>
          <a:stretch>
            <a:fillRect/>
          </a:stretch>
        </p:blipFill>
        <p:spPr>
          <a:xfrm>
            <a:off x="1654225" y="1129450"/>
            <a:ext cx="5835550" cy="3211550"/>
          </a:xfrm>
          <a:prstGeom prst="rect">
            <a:avLst/>
          </a:prstGeom>
          <a:noFill/>
          <a:ln>
            <a:noFill/>
          </a:ln>
        </p:spPr>
      </p:pic>
      <p:sp>
        <p:nvSpPr>
          <p:cNvPr id="350" name="Google Shape;350;p60"/>
          <p:cNvSpPr txBox="1"/>
          <p:nvPr/>
        </p:nvSpPr>
        <p:spPr>
          <a:xfrm>
            <a:off x="3159250" y="3181850"/>
            <a:ext cx="538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 Numbers</a:t>
            </a:r>
            <a:endParaRPr/>
          </a:p>
        </p:txBody>
      </p:sp>
      <p:sp>
        <p:nvSpPr>
          <p:cNvPr id="356" name="Google Shape;356;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Python defines a set of functions that are used to generate or manipulate random numbers through the random module.</a:t>
            </a:r>
            <a:endParaRPr/>
          </a:p>
          <a:p>
            <a:pPr marL="457200" lvl="0" indent="-342900" algn="l" rtl="0">
              <a:spcBef>
                <a:spcPts val="0"/>
              </a:spcBef>
              <a:spcAft>
                <a:spcPts val="0"/>
              </a:spcAft>
              <a:buClr>
                <a:schemeClr val="dk2"/>
              </a:buClr>
              <a:buSzPts val="1800"/>
              <a:buChar char="-"/>
            </a:pPr>
            <a:r>
              <a:rPr lang="en" b="1">
                <a:solidFill>
                  <a:schemeClr val="dk2"/>
                </a:solidFill>
              </a:rPr>
              <a:t>np.random rand(shape)</a:t>
            </a:r>
            <a:endParaRPr b="1">
              <a:solidFill>
                <a:schemeClr val="dk2"/>
              </a:solidFill>
            </a:endParaRPr>
          </a:p>
          <a:p>
            <a:pPr marL="914400" lvl="1" indent="-317500" algn="l" rtl="0">
              <a:spcBef>
                <a:spcPts val="0"/>
              </a:spcBef>
              <a:spcAft>
                <a:spcPts val="0"/>
              </a:spcAft>
              <a:buClr>
                <a:schemeClr val="dk2"/>
              </a:buClr>
              <a:buSzPts val="1400"/>
              <a:buChar char="-"/>
            </a:pPr>
            <a:r>
              <a:rPr lang="en" sz="1150">
                <a:solidFill>
                  <a:schemeClr val="accent1"/>
                </a:solidFill>
                <a:highlight>
                  <a:srgbClr val="FFFFFF"/>
                </a:highlight>
              </a:rPr>
              <a:t>It produce random values in a given shape from a uniform distribution.</a:t>
            </a:r>
            <a:endParaRPr>
              <a:solidFill>
                <a:schemeClr val="dk2"/>
              </a:solidFill>
            </a:endParaRPr>
          </a:p>
          <a:p>
            <a:pPr marL="457200" lvl="0" indent="0" algn="l" rtl="0">
              <a:spcBef>
                <a:spcPts val="1200"/>
              </a:spcBef>
              <a:spcAft>
                <a:spcPts val="1200"/>
              </a:spcAft>
              <a:buNone/>
            </a:pPr>
            <a:endParaRPr b="1">
              <a:solidFill>
                <a:schemeClr val="dk2"/>
              </a:solidFill>
            </a:endParaRPr>
          </a:p>
        </p:txBody>
      </p:sp>
      <p:pic>
        <p:nvPicPr>
          <p:cNvPr id="357" name="Google Shape;357;p61"/>
          <p:cNvPicPr preferRelativeResize="0"/>
          <p:nvPr/>
        </p:nvPicPr>
        <p:blipFill>
          <a:blip r:embed="rId3">
            <a:alphaModFix/>
          </a:blip>
          <a:stretch>
            <a:fillRect/>
          </a:stretch>
        </p:blipFill>
        <p:spPr>
          <a:xfrm>
            <a:off x="797638" y="2519163"/>
            <a:ext cx="7343775" cy="1838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n"/>
              <a:t>Random Arrays and Matrices</a:t>
            </a:r>
            <a:endParaRPr/>
          </a:p>
          <a:p>
            <a:pPr marL="0" lvl="0" indent="0" algn="l" rtl="0">
              <a:spcBef>
                <a:spcPts val="0"/>
              </a:spcBef>
              <a:spcAft>
                <a:spcPts val="0"/>
              </a:spcAft>
              <a:buNone/>
            </a:pPr>
            <a:endParaRPr/>
          </a:p>
        </p:txBody>
      </p:sp>
      <p:sp>
        <p:nvSpPr>
          <p:cNvPr id="363" name="Google Shape;363;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1500"/>
              <a:t>Let’s create NumPy array with random numbers</a:t>
            </a:r>
            <a:endParaRPr sz="1500"/>
          </a:p>
        </p:txBody>
      </p:sp>
      <p:pic>
        <p:nvPicPr>
          <p:cNvPr id="364" name="Google Shape;364;p62"/>
          <p:cNvPicPr preferRelativeResize="0"/>
          <p:nvPr/>
        </p:nvPicPr>
        <p:blipFill>
          <a:blip r:embed="rId3">
            <a:alphaModFix/>
          </a:blip>
          <a:stretch>
            <a:fillRect/>
          </a:stretch>
        </p:blipFill>
        <p:spPr>
          <a:xfrm>
            <a:off x="490750" y="1982600"/>
            <a:ext cx="8162500" cy="1756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a:t>Can we generate negative random numbers too? Yes!</a:t>
            </a:r>
            <a:endParaRPr sz="2500"/>
          </a:p>
        </p:txBody>
      </p:sp>
      <p:sp>
        <p:nvSpPr>
          <p:cNvPr id="370" name="Google Shape;370;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b="1"/>
              <a:t>What if we want random negative numbers too?</a:t>
            </a:r>
            <a:endParaRPr sz="1700" b="1"/>
          </a:p>
          <a:p>
            <a:pPr marL="457200" lvl="0" indent="-342900" algn="l" rtl="0">
              <a:spcBef>
                <a:spcPts val="1200"/>
              </a:spcBef>
              <a:spcAft>
                <a:spcPts val="0"/>
              </a:spcAft>
              <a:buClr>
                <a:schemeClr val="dk2"/>
              </a:buClr>
              <a:buSzPts val="1800"/>
              <a:buChar char="-"/>
            </a:pPr>
            <a:r>
              <a:rPr lang="en" b="1">
                <a:solidFill>
                  <a:schemeClr val="dk2"/>
                </a:solidFill>
              </a:rPr>
              <a:t>np.random.randn(shape)</a:t>
            </a:r>
            <a:endParaRPr b="1">
              <a:solidFill>
                <a:schemeClr val="dk2"/>
              </a:solidFill>
            </a:endParaRPr>
          </a:p>
          <a:p>
            <a:pPr marL="914400" lvl="1" indent="-317500" algn="l" rtl="0">
              <a:spcBef>
                <a:spcPts val="0"/>
              </a:spcBef>
              <a:spcAft>
                <a:spcPts val="0"/>
              </a:spcAft>
              <a:buSzPts val="1400"/>
              <a:buChar char="-"/>
            </a:pPr>
            <a:r>
              <a:rPr lang="en"/>
              <a:t>Returns random numbers sample from a “standard normal” distribution.</a:t>
            </a:r>
            <a:endParaRPr/>
          </a:p>
        </p:txBody>
      </p:sp>
      <p:pic>
        <p:nvPicPr>
          <p:cNvPr id="371" name="Google Shape;371;p63"/>
          <p:cNvPicPr preferRelativeResize="0"/>
          <p:nvPr/>
        </p:nvPicPr>
        <p:blipFill>
          <a:blip r:embed="rId3">
            <a:alphaModFix/>
          </a:blip>
          <a:stretch>
            <a:fillRect/>
          </a:stretch>
        </p:blipFill>
        <p:spPr>
          <a:xfrm>
            <a:off x="795338" y="2431963"/>
            <a:ext cx="7553325" cy="1724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Variables and Datatypes</a:t>
            </a:r>
            <a:endParaRPr/>
          </a:p>
        </p:txBody>
      </p:sp>
      <p:sp>
        <p:nvSpPr>
          <p:cNvPr id="125" name="Google Shape;125;p28"/>
          <p:cNvSpPr txBox="1">
            <a:spLocks noGrp="1"/>
          </p:cNvSpPr>
          <p:nvPr>
            <p:ph type="body" idx="1"/>
          </p:nvPr>
        </p:nvSpPr>
        <p:spPr>
          <a:xfrm>
            <a:off x="311700" y="1124025"/>
            <a:ext cx="8520600" cy="3416400"/>
          </a:xfrm>
          <a:prstGeom prst="rect">
            <a:avLst/>
          </a:prstGeom>
        </p:spPr>
        <p:txBody>
          <a:bodyPr spcFirstLastPara="1" wrap="square" lIns="91425" tIns="91425" rIns="91425" bIns="91425" anchor="t" anchorCtr="0">
            <a:normAutofit/>
          </a:bodyPr>
          <a:lstStyle/>
          <a:p>
            <a:pPr marL="457200" lvl="0" indent="-314325" algn="l" rtl="0">
              <a:spcBef>
                <a:spcPts val="1400"/>
              </a:spcBef>
              <a:spcAft>
                <a:spcPts val="0"/>
              </a:spcAft>
              <a:buSzPts val="1350"/>
              <a:buFont typeface="Verdana"/>
              <a:buChar char="-"/>
            </a:pPr>
            <a:r>
              <a:rPr lang="en" sz="1350">
                <a:highlight>
                  <a:srgbClr val="FFFFFF"/>
                </a:highlight>
                <a:latin typeface="Verdana"/>
                <a:ea typeface="Verdana"/>
                <a:cs typeface="Verdana"/>
                <a:sym typeface="Verdana"/>
              </a:rPr>
              <a:t>Python has no command for declaring a variable.</a:t>
            </a:r>
            <a:endParaRPr sz="1350">
              <a:highlight>
                <a:srgbClr val="FFFFFF"/>
              </a:highlight>
              <a:latin typeface="Verdana"/>
              <a:ea typeface="Verdana"/>
              <a:cs typeface="Verdana"/>
              <a:sym typeface="Verdana"/>
            </a:endParaRPr>
          </a:p>
          <a:p>
            <a:pPr marL="457200" lvl="0" indent="-314325" algn="l" rtl="0">
              <a:spcBef>
                <a:spcPts val="0"/>
              </a:spcBef>
              <a:spcAft>
                <a:spcPts val="0"/>
              </a:spcAft>
              <a:buSzPts val="1350"/>
              <a:buFont typeface="Verdana"/>
              <a:buChar char="-"/>
            </a:pPr>
            <a:r>
              <a:rPr lang="en" sz="1350">
                <a:highlight>
                  <a:srgbClr val="FFFFFF"/>
                </a:highlight>
                <a:latin typeface="Verdana"/>
                <a:ea typeface="Verdana"/>
                <a:cs typeface="Verdana"/>
                <a:sym typeface="Verdana"/>
              </a:rPr>
              <a:t>A variable is created the moment you first assign a value to it.</a:t>
            </a:r>
            <a:endParaRPr sz="1350">
              <a:highlight>
                <a:srgbClr val="FFFFFF"/>
              </a:highlight>
              <a:latin typeface="Verdana"/>
              <a:ea typeface="Verdana"/>
              <a:cs typeface="Verdana"/>
              <a:sym typeface="Verdana"/>
            </a:endParaRPr>
          </a:p>
          <a:p>
            <a:pPr marL="0" lvl="0" indent="0" algn="l" rtl="0">
              <a:spcBef>
                <a:spcPts val="1400"/>
              </a:spcBef>
              <a:spcAft>
                <a:spcPts val="0"/>
              </a:spcAft>
              <a:buNone/>
            </a:pPr>
            <a:endParaRPr sz="1350">
              <a:highlight>
                <a:srgbClr val="FFFFFF"/>
              </a:highlight>
              <a:latin typeface="Verdana"/>
              <a:ea typeface="Verdana"/>
              <a:cs typeface="Verdana"/>
              <a:sym typeface="Verdana"/>
            </a:endParaRPr>
          </a:p>
          <a:p>
            <a:pPr marL="0" lvl="0" indent="0" algn="l" rtl="0">
              <a:spcBef>
                <a:spcPts val="1400"/>
              </a:spcBef>
              <a:spcAft>
                <a:spcPts val="0"/>
              </a:spcAft>
              <a:buNone/>
            </a:pPr>
            <a:endParaRPr sz="1350">
              <a:highlight>
                <a:srgbClr val="FFFFFF"/>
              </a:highlight>
              <a:latin typeface="Verdana"/>
              <a:ea typeface="Verdana"/>
              <a:cs typeface="Verdana"/>
              <a:sym typeface="Verdana"/>
            </a:endParaRPr>
          </a:p>
          <a:p>
            <a:pPr marL="0" lvl="0" indent="0" algn="l" rtl="0">
              <a:spcBef>
                <a:spcPts val="1400"/>
              </a:spcBef>
              <a:spcAft>
                <a:spcPts val="0"/>
              </a:spcAft>
              <a:buClr>
                <a:schemeClr val="dk2"/>
              </a:buClr>
              <a:buSzPts val="1100"/>
              <a:buFont typeface="Arial"/>
              <a:buNone/>
            </a:pPr>
            <a:endParaRPr sz="1350">
              <a:highlight>
                <a:srgbClr val="FFFFFF"/>
              </a:highlight>
              <a:latin typeface="Verdana"/>
              <a:ea typeface="Verdana"/>
              <a:cs typeface="Verdana"/>
              <a:sym typeface="Verdana"/>
            </a:endParaRPr>
          </a:p>
          <a:p>
            <a:pPr marL="0" lvl="0" indent="0" algn="l" rtl="0">
              <a:spcBef>
                <a:spcPts val="1400"/>
              </a:spcBef>
              <a:spcAft>
                <a:spcPts val="1200"/>
              </a:spcAft>
              <a:buNone/>
            </a:pPr>
            <a:endParaRPr sz="1300"/>
          </a:p>
        </p:txBody>
      </p:sp>
      <p:pic>
        <p:nvPicPr>
          <p:cNvPr id="126" name="Google Shape;126;p28"/>
          <p:cNvPicPr preferRelativeResize="0"/>
          <p:nvPr/>
        </p:nvPicPr>
        <p:blipFill>
          <a:blip r:embed="rId3">
            <a:alphaModFix/>
          </a:blip>
          <a:stretch>
            <a:fillRect/>
          </a:stretch>
        </p:blipFill>
        <p:spPr>
          <a:xfrm>
            <a:off x="410875" y="1925844"/>
            <a:ext cx="3234950" cy="2821425"/>
          </a:xfrm>
          <a:prstGeom prst="rect">
            <a:avLst/>
          </a:prstGeom>
          <a:noFill/>
          <a:ln>
            <a:noFill/>
          </a:ln>
        </p:spPr>
      </p:pic>
      <p:pic>
        <p:nvPicPr>
          <p:cNvPr id="127" name="Google Shape;127;p28"/>
          <p:cNvPicPr preferRelativeResize="0"/>
          <p:nvPr/>
        </p:nvPicPr>
        <p:blipFill rotWithShape="1">
          <a:blip r:embed="rId4">
            <a:alphaModFix/>
          </a:blip>
          <a:srcRect l="50537" t="42183" r="28310" b="2962"/>
          <a:stretch/>
        </p:blipFill>
        <p:spPr>
          <a:xfrm>
            <a:off x="5505325" y="1925850"/>
            <a:ext cx="1631124" cy="2821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 Integers</a:t>
            </a:r>
            <a:endParaRPr/>
          </a:p>
        </p:txBody>
      </p:sp>
      <p:sp>
        <p:nvSpPr>
          <p:cNvPr id="377" name="Google Shape;377;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All the above method generates random floating point numbers, but what if you want random integers.</a:t>
            </a:r>
            <a:endParaRPr/>
          </a:p>
          <a:p>
            <a:pPr marL="457200" lvl="0" indent="-342900" algn="l" rtl="0">
              <a:spcBef>
                <a:spcPts val="0"/>
              </a:spcBef>
              <a:spcAft>
                <a:spcPts val="0"/>
              </a:spcAft>
              <a:buClr>
                <a:schemeClr val="dk2"/>
              </a:buClr>
              <a:buSzPts val="1800"/>
              <a:buChar char="-"/>
            </a:pPr>
            <a:r>
              <a:rPr lang="en" b="1">
                <a:solidFill>
                  <a:schemeClr val="dk2"/>
                </a:solidFill>
              </a:rPr>
              <a:t>np.random.randint(</a:t>
            </a:r>
            <a:r>
              <a:rPr lang="en" sz="1150" b="1" i="1">
                <a:solidFill>
                  <a:schemeClr val="dk2"/>
                </a:solidFill>
                <a:highlight>
                  <a:srgbClr val="FFFFFF"/>
                </a:highlight>
                <a:latin typeface="Courier New"/>
                <a:ea typeface="Courier New"/>
                <a:cs typeface="Courier New"/>
                <a:sym typeface="Courier New"/>
              </a:rPr>
              <a:t>low</a:t>
            </a:r>
            <a:r>
              <a:rPr lang="en" sz="1150" b="1">
                <a:solidFill>
                  <a:schemeClr val="dk2"/>
                </a:solidFill>
                <a:highlight>
                  <a:srgbClr val="FFFFFF"/>
                </a:highlight>
                <a:latin typeface="Courier New"/>
                <a:ea typeface="Courier New"/>
                <a:cs typeface="Courier New"/>
                <a:sym typeface="Courier New"/>
              </a:rPr>
              <a:t>, </a:t>
            </a:r>
            <a:r>
              <a:rPr lang="en" sz="1150" b="1" i="1">
                <a:solidFill>
                  <a:schemeClr val="dk2"/>
                </a:solidFill>
                <a:highlight>
                  <a:srgbClr val="FFFFFF"/>
                </a:highlight>
                <a:latin typeface="Courier New"/>
                <a:ea typeface="Courier New"/>
                <a:cs typeface="Courier New"/>
                <a:sym typeface="Courier New"/>
              </a:rPr>
              <a:t>high=None</a:t>
            </a:r>
            <a:r>
              <a:rPr lang="en" sz="1150" b="1">
                <a:solidFill>
                  <a:schemeClr val="dk2"/>
                </a:solidFill>
                <a:highlight>
                  <a:srgbClr val="FFFFFF"/>
                </a:highlight>
                <a:latin typeface="Courier New"/>
                <a:ea typeface="Courier New"/>
                <a:cs typeface="Courier New"/>
                <a:sym typeface="Courier New"/>
              </a:rPr>
              <a:t>, </a:t>
            </a:r>
            <a:r>
              <a:rPr lang="en" sz="1150" b="1" i="1">
                <a:solidFill>
                  <a:schemeClr val="dk2"/>
                </a:solidFill>
                <a:highlight>
                  <a:srgbClr val="FFFFFF"/>
                </a:highlight>
                <a:latin typeface="Courier New"/>
                <a:ea typeface="Courier New"/>
                <a:cs typeface="Courier New"/>
                <a:sym typeface="Courier New"/>
              </a:rPr>
              <a:t>size=None</a:t>
            </a:r>
            <a:r>
              <a:rPr lang="en" sz="1150" b="1">
                <a:solidFill>
                  <a:schemeClr val="dk2"/>
                </a:solidFill>
                <a:highlight>
                  <a:srgbClr val="FFFFFF"/>
                </a:highlight>
                <a:latin typeface="Courier New"/>
                <a:ea typeface="Courier New"/>
                <a:cs typeface="Courier New"/>
                <a:sym typeface="Courier New"/>
              </a:rPr>
              <a:t>, </a:t>
            </a:r>
            <a:r>
              <a:rPr lang="en" sz="1150" b="1" i="1">
                <a:solidFill>
                  <a:schemeClr val="dk2"/>
                </a:solidFill>
                <a:highlight>
                  <a:srgbClr val="FFFFFF"/>
                </a:highlight>
                <a:latin typeface="Courier New"/>
                <a:ea typeface="Courier New"/>
                <a:cs typeface="Courier New"/>
                <a:sym typeface="Courier New"/>
              </a:rPr>
              <a:t>dtype=int</a:t>
            </a:r>
            <a:r>
              <a:rPr lang="en" sz="1150" b="1">
                <a:solidFill>
                  <a:schemeClr val="dk2"/>
                </a:solidFill>
                <a:highlight>
                  <a:srgbClr val="FFFFFF"/>
                </a:highlight>
                <a:latin typeface="Courier New"/>
                <a:ea typeface="Courier New"/>
                <a:cs typeface="Courier New"/>
                <a:sym typeface="Courier New"/>
              </a:rPr>
              <a:t>)</a:t>
            </a:r>
            <a:endParaRPr sz="1150" b="1">
              <a:solidFill>
                <a:schemeClr val="dk2"/>
              </a:solidFill>
              <a:highlight>
                <a:srgbClr val="FFFFFF"/>
              </a:highlight>
              <a:latin typeface="Courier New"/>
              <a:ea typeface="Courier New"/>
              <a:cs typeface="Courier New"/>
              <a:sym typeface="Courier New"/>
            </a:endParaRPr>
          </a:p>
          <a:p>
            <a:pPr marL="914400" lvl="1" indent="-301625" algn="l" rtl="0">
              <a:spcBef>
                <a:spcPts val="0"/>
              </a:spcBef>
              <a:spcAft>
                <a:spcPts val="0"/>
              </a:spcAft>
              <a:buSzPts val="1150"/>
              <a:buFont typeface="Arial"/>
              <a:buChar char="-"/>
            </a:pPr>
            <a:r>
              <a:rPr lang="en" sz="1150">
                <a:highlight>
                  <a:srgbClr val="FFFFFF"/>
                </a:highlight>
              </a:rPr>
              <a:t>Low = 0 (default)</a:t>
            </a:r>
            <a:endParaRPr sz="1150">
              <a:highlight>
                <a:srgbClr val="FFFFFF"/>
              </a:highlight>
            </a:endParaRPr>
          </a:p>
        </p:txBody>
      </p:sp>
      <p:pic>
        <p:nvPicPr>
          <p:cNvPr id="378" name="Google Shape;378;p64"/>
          <p:cNvPicPr preferRelativeResize="0"/>
          <p:nvPr/>
        </p:nvPicPr>
        <p:blipFill>
          <a:blip r:embed="rId3">
            <a:alphaModFix/>
          </a:blip>
          <a:stretch>
            <a:fillRect/>
          </a:stretch>
        </p:blipFill>
        <p:spPr>
          <a:xfrm>
            <a:off x="710025" y="2399375"/>
            <a:ext cx="7789800" cy="1425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np.random.choice</a:t>
            </a:r>
            <a:endParaRPr/>
          </a:p>
        </p:txBody>
      </p:sp>
      <p:sp>
        <p:nvSpPr>
          <p:cNvPr id="384" name="Google Shape;384;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2"/>
                </a:solidFill>
              </a:rPr>
              <a:t>np.random.choice(</a:t>
            </a:r>
            <a:r>
              <a:rPr lang="en" sz="1150" b="1" i="1">
                <a:solidFill>
                  <a:schemeClr val="dk2"/>
                </a:solidFill>
                <a:highlight>
                  <a:schemeClr val="lt1"/>
                </a:highlight>
                <a:latin typeface="Courier New"/>
                <a:ea typeface="Courier New"/>
                <a:cs typeface="Courier New"/>
                <a:sym typeface="Courier New"/>
              </a:rPr>
              <a:t>a</a:t>
            </a:r>
            <a:r>
              <a:rPr lang="en" sz="1150" b="1">
                <a:solidFill>
                  <a:schemeClr val="dk2"/>
                </a:solidFill>
                <a:highlight>
                  <a:schemeClr val="lt1"/>
                </a:highlight>
                <a:latin typeface="Courier New"/>
                <a:ea typeface="Courier New"/>
                <a:cs typeface="Courier New"/>
                <a:sym typeface="Courier New"/>
              </a:rPr>
              <a:t>, </a:t>
            </a:r>
            <a:r>
              <a:rPr lang="en" sz="1150" b="1" i="1">
                <a:solidFill>
                  <a:schemeClr val="dk2"/>
                </a:solidFill>
                <a:highlight>
                  <a:schemeClr val="lt1"/>
                </a:highlight>
                <a:latin typeface="Courier New"/>
                <a:ea typeface="Courier New"/>
                <a:cs typeface="Courier New"/>
                <a:sym typeface="Courier New"/>
              </a:rPr>
              <a:t>size=None</a:t>
            </a:r>
            <a:r>
              <a:rPr lang="en" sz="1150" b="1">
                <a:solidFill>
                  <a:schemeClr val="dk2"/>
                </a:solidFill>
                <a:highlight>
                  <a:schemeClr val="lt1"/>
                </a:highlight>
                <a:latin typeface="Courier New"/>
                <a:ea typeface="Courier New"/>
                <a:cs typeface="Courier New"/>
                <a:sym typeface="Courier New"/>
              </a:rPr>
              <a:t>, </a:t>
            </a:r>
            <a:r>
              <a:rPr lang="en" sz="1150" b="1" i="1">
                <a:solidFill>
                  <a:schemeClr val="dk2"/>
                </a:solidFill>
                <a:highlight>
                  <a:schemeClr val="lt1"/>
                </a:highlight>
                <a:latin typeface="Courier New"/>
                <a:ea typeface="Courier New"/>
                <a:cs typeface="Courier New"/>
                <a:sym typeface="Courier New"/>
              </a:rPr>
              <a:t>replace=True</a:t>
            </a:r>
            <a:r>
              <a:rPr lang="en" sz="1150" b="1">
                <a:solidFill>
                  <a:schemeClr val="dk2"/>
                </a:solidFill>
                <a:highlight>
                  <a:schemeClr val="lt1"/>
                </a:highlight>
                <a:latin typeface="Courier New"/>
                <a:ea typeface="Courier New"/>
                <a:cs typeface="Courier New"/>
                <a:sym typeface="Courier New"/>
              </a:rPr>
              <a:t>, </a:t>
            </a:r>
            <a:r>
              <a:rPr lang="en" sz="1150" b="1" i="1">
                <a:solidFill>
                  <a:schemeClr val="dk2"/>
                </a:solidFill>
                <a:highlight>
                  <a:schemeClr val="lt1"/>
                </a:highlight>
                <a:latin typeface="Courier New"/>
                <a:ea typeface="Courier New"/>
                <a:cs typeface="Courier New"/>
                <a:sym typeface="Courier New"/>
              </a:rPr>
              <a:t>p=None</a:t>
            </a:r>
            <a:r>
              <a:rPr lang="en" sz="1150" b="1">
                <a:solidFill>
                  <a:schemeClr val="dk2"/>
                </a:solidFill>
                <a:highlight>
                  <a:schemeClr val="lt1"/>
                </a:highlight>
                <a:latin typeface="Courier New"/>
                <a:ea typeface="Courier New"/>
                <a:cs typeface="Courier New"/>
                <a:sym typeface="Courier New"/>
              </a:rPr>
              <a:t>)</a:t>
            </a:r>
            <a:endParaRPr b="1"/>
          </a:p>
          <a:p>
            <a:pPr marL="914400" lvl="1" indent="-342900" algn="l" rtl="0">
              <a:spcBef>
                <a:spcPts val="1200"/>
              </a:spcBef>
              <a:spcAft>
                <a:spcPts val="0"/>
              </a:spcAft>
              <a:buSzPts val="1800"/>
              <a:buChar char="-"/>
            </a:pPr>
            <a:r>
              <a:rPr lang="en" sz="1300">
                <a:latin typeface="Arial"/>
                <a:ea typeface="Arial"/>
                <a:cs typeface="Arial"/>
                <a:sym typeface="Arial"/>
              </a:rPr>
              <a:t>The parameter p defines the </a:t>
            </a:r>
            <a:r>
              <a:rPr lang="en" sz="1300">
                <a:highlight>
                  <a:schemeClr val="lt1"/>
                </a:highlight>
                <a:latin typeface="Arial"/>
                <a:ea typeface="Arial"/>
                <a:cs typeface="Arial"/>
                <a:sym typeface="Arial"/>
              </a:rPr>
              <a:t>probabilities associated with each entry in a. If not given, the sample assumes a uniform distribution over all entries in a.</a:t>
            </a:r>
            <a:endParaRPr sz="1300">
              <a:latin typeface="Arial"/>
              <a:ea typeface="Arial"/>
              <a:cs typeface="Arial"/>
              <a:sym typeface="Arial"/>
            </a:endParaRPr>
          </a:p>
          <a:p>
            <a:pPr marL="914400" lvl="0" indent="0" algn="l" rtl="0">
              <a:spcBef>
                <a:spcPts val="1200"/>
              </a:spcBef>
              <a:spcAft>
                <a:spcPts val="1200"/>
              </a:spcAft>
              <a:buNone/>
            </a:pPr>
            <a:endParaRPr sz="1250">
              <a:highlight>
                <a:srgbClr val="FFFFFF"/>
              </a:highlight>
            </a:endParaRPr>
          </a:p>
        </p:txBody>
      </p:sp>
      <p:pic>
        <p:nvPicPr>
          <p:cNvPr id="385" name="Google Shape;385;p65"/>
          <p:cNvPicPr preferRelativeResize="0"/>
          <p:nvPr/>
        </p:nvPicPr>
        <p:blipFill rotWithShape="1">
          <a:blip r:embed="rId3">
            <a:alphaModFix/>
          </a:blip>
          <a:srcRect l="4177" t="16022"/>
          <a:stretch/>
        </p:blipFill>
        <p:spPr>
          <a:xfrm>
            <a:off x="442200" y="2403650"/>
            <a:ext cx="7142400" cy="2165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np.arange</a:t>
            </a:r>
            <a:endParaRPr/>
          </a:p>
        </p:txBody>
      </p:sp>
      <p:sp>
        <p:nvSpPr>
          <p:cNvPr id="391" name="Google Shape;391;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Let’s generate some organized numbers now</a:t>
            </a:r>
            <a:endParaRPr/>
          </a:p>
          <a:p>
            <a:pPr marL="457200" lvl="0" indent="-342900" algn="l" rtl="0">
              <a:spcBef>
                <a:spcPts val="0"/>
              </a:spcBef>
              <a:spcAft>
                <a:spcPts val="0"/>
              </a:spcAft>
              <a:buSzPts val="1800"/>
              <a:buChar char="-"/>
            </a:pPr>
            <a:r>
              <a:rPr lang="en" b="1">
                <a:solidFill>
                  <a:schemeClr val="dk2"/>
                </a:solidFill>
              </a:rPr>
              <a:t>np.arange(</a:t>
            </a:r>
            <a:r>
              <a:rPr lang="en" b="1" i="1">
                <a:solidFill>
                  <a:schemeClr val="dk2"/>
                </a:solidFill>
              </a:rPr>
              <a:t>start, stop, step</a:t>
            </a:r>
            <a:r>
              <a:rPr lang="en" b="1">
                <a:solidFill>
                  <a:schemeClr val="dk2"/>
                </a:solidFill>
              </a:rPr>
              <a:t>):</a:t>
            </a:r>
            <a:r>
              <a:rPr lang="en" b="1"/>
              <a:t> </a:t>
            </a:r>
            <a:endParaRPr b="1"/>
          </a:p>
          <a:p>
            <a:pPr marL="914400" lvl="1" indent="-323850" algn="l" rtl="0">
              <a:spcBef>
                <a:spcPts val="0"/>
              </a:spcBef>
              <a:spcAft>
                <a:spcPts val="0"/>
              </a:spcAft>
              <a:buSzPts val="1500"/>
              <a:buChar char="-"/>
            </a:pPr>
            <a:r>
              <a:rPr lang="en" sz="1250">
                <a:highlight>
                  <a:srgbClr val="FFFFFF"/>
                </a:highlight>
              </a:rPr>
              <a:t>allows you to define the step size and infers the number of steps(the number of values you get)</a:t>
            </a:r>
            <a:endParaRPr sz="1500" b="1"/>
          </a:p>
        </p:txBody>
      </p:sp>
      <p:pic>
        <p:nvPicPr>
          <p:cNvPr id="392" name="Google Shape;392;p66"/>
          <p:cNvPicPr preferRelativeResize="0"/>
          <p:nvPr/>
        </p:nvPicPr>
        <p:blipFill>
          <a:blip r:embed="rId3">
            <a:alphaModFix/>
          </a:blip>
          <a:stretch>
            <a:fillRect/>
          </a:stretch>
        </p:blipFill>
        <p:spPr>
          <a:xfrm>
            <a:off x="1078000" y="2458488"/>
            <a:ext cx="5981700" cy="1419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np.linspace</a:t>
            </a:r>
            <a:endParaRPr/>
          </a:p>
        </p:txBody>
      </p:sp>
      <p:sp>
        <p:nvSpPr>
          <p:cNvPr id="398" name="Google Shape;398;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2"/>
              </a:buClr>
              <a:buSzPts val="1400"/>
              <a:buChar char="-"/>
            </a:pPr>
            <a:r>
              <a:rPr lang="en" sz="1400" b="1">
                <a:solidFill>
                  <a:schemeClr val="dk2"/>
                </a:solidFill>
              </a:rPr>
              <a:t>np.linspace(start, stop, num)</a:t>
            </a:r>
            <a:endParaRPr sz="1400" b="1">
              <a:solidFill>
                <a:schemeClr val="dk2"/>
              </a:solidFill>
            </a:endParaRPr>
          </a:p>
          <a:p>
            <a:pPr marL="914400" lvl="1" indent="-311150" algn="l" rtl="0">
              <a:spcBef>
                <a:spcPts val="0"/>
              </a:spcBef>
              <a:spcAft>
                <a:spcPts val="0"/>
              </a:spcAft>
              <a:buSzPts val="1300"/>
              <a:buChar char="-"/>
            </a:pPr>
            <a:r>
              <a:rPr lang="en" sz="1300"/>
              <a:t>It </a:t>
            </a:r>
            <a:r>
              <a:rPr lang="en" sz="1300">
                <a:highlight>
                  <a:srgbClr val="FFFFFF"/>
                </a:highlight>
              </a:rPr>
              <a:t>allows you to define how many values you get including the specified min and max value</a:t>
            </a:r>
            <a:br>
              <a:rPr lang="en" sz="1300">
                <a:highlight>
                  <a:srgbClr val="FFFFFF"/>
                </a:highlight>
              </a:rPr>
            </a:br>
            <a:endParaRPr sz="1300">
              <a:highlight>
                <a:srgbClr val="FFFFFF"/>
              </a:highlight>
            </a:endParaRPr>
          </a:p>
          <a:p>
            <a:pPr marL="457200" lvl="0" indent="-317500" algn="l" rtl="0">
              <a:spcBef>
                <a:spcPts val="0"/>
              </a:spcBef>
              <a:spcAft>
                <a:spcPts val="0"/>
              </a:spcAft>
              <a:buClr>
                <a:schemeClr val="dk2"/>
              </a:buClr>
              <a:buSzPts val="1400"/>
              <a:buChar char="-"/>
            </a:pPr>
            <a:r>
              <a:rPr lang="en" sz="1400" b="1">
                <a:solidFill>
                  <a:schemeClr val="dk2"/>
                </a:solidFill>
                <a:highlight>
                  <a:srgbClr val="FFFFFF"/>
                </a:highlight>
              </a:rPr>
              <a:t>How it is different from np.arange()?</a:t>
            </a:r>
            <a:endParaRPr sz="1400" b="1">
              <a:solidFill>
                <a:schemeClr val="dk2"/>
              </a:solidFill>
              <a:highlight>
                <a:srgbClr val="FFFFFF"/>
              </a:highlight>
            </a:endParaRPr>
          </a:p>
          <a:p>
            <a:pPr marL="914400" lvl="1" indent="-317500" algn="l" rtl="0">
              <a:spcBef>
                <a:spcPts val="0"/>
              </a:spcBef>
              <a:spcAft>
                <a:spcPts val="0"/>
              </a:spcAft>
              <a:buSzPts val="1400"/>
              <a:buChar char="-"/>
            </a:pPr>
            <a:r>
              <a:rPr lang="en">
                <a:highlight>
                  <a:srgbClr val="FFFFFF"/>
                </a:highlight>
              </a:rPr>
              <a:t>You do not need to specify the step size in np.linspace. It calculates the step size according to the number of points you want.</a:t>
            </a:r>
            <a:endParaRPr>
              <a:highlight>
                <a:srgbClr val="FFFFFF"/>
              </a:highlight>
            </a:endParaRPr>
          </a:p>
        </p:txBody>
      </p:sp>
      <p:pic>
        <p:nvPicPr>
          <p:cNvPr id="399" name="Google Shape;399;p67"/>
          <p:cNvPicPr preferRelativeResize="0"/>
          <p:nvPr/>
        </p:nvPicPr>
        <p:blipFill>
          <a:blip r:embed="rId3">
            <a:alphaModFix/>
          </a:blip>
          <a:stretch>
            <a:fillRect/>
          </a:stretch>
        </p:blipFill>
        <p:spPr>
          <a:xfrm>
            <a:off x="1799800" y="2864125"/>
            <a:ext cx="4724400" cy="1390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8"/>
          <p:cNvSpPr txBox="1">
            <a:spLocks noGrp="1"/>
          </p:cNvSpPr>
          <p:nvPr>
            <p:ph type="body" idx="1"/>
          </p:nvPr>
        </p:nvSpPr>
        <p:spPr>
          <a:xfrm>
            <a:off x="358275"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np.shuffle(x)</a:t>
            </a:r>
            <a:endParaRPr b="1"/>
          </a:p>
          <a:p>
            <a:pPr marL="457200" lvl="0" indent="-342900" algn="l" rtl="0">
              <a:spcBef>
                <a:spcPts val="0"/>
              </a:spcBef>
              <a:spcAft>
                <a:spcPts val="0"/>
              </a:spcAft>
              <a:buSzPts val="1800"/>
              <a:buChar char="-"/>
            </a:pPr>
            <a:r>
              <a:rPr lang="en" sz="1150">
                <a:highlight>
                  <a:srgbClr val="FFFFFF"/>
                </a:highlight>
              </a:rPr>
              <a:t>Modify a sequence in-place by shuffling its contents.</a:t>
            </a:r>
            <a:endParaRPr b="1"/>
          </a:p>
        </p:txBody>
      </p:sp>
      <p:pic>
        <p:nvPicPr>
          <p:cNvPr id="405" name="Google Shape;405;p68"/>
          <p:cNvPicPr preferRelativeResize="0"/>
          <p:nvPr/>
        </p:nvPicPr>
        <p:blipFill>
          <a:blip r:embed="rId3">
            <a:alphaModFix/>
          </a:blip>
          <a:stretch>
            <a:fillRect/>
          </a:stretch>
        </p:blipFill>
        <p:spPr>
          <a:xfrm>
            <a:off x="1228938" y="2165350"/>
            <a:ext cx="5381625" cy="1390650"/>
          </a:xfrm>
          <a:prstGeom prst="rect">
            <a:avLst/>
          </a:prstGeom>
          <a:noFill/>
          <a:ln>
            <a:noFill/>
          </a:ln>
        </p:spPr>
      </p:pic>
      <p:sp>
        <p:nvSpPr>
          <p:cNvPr id="406" name="Google Shape;406;p68"/>
          <p:cNvSpPr txBox="1"/>
          <p:nvPr/>
        </p:nvSpPr>
        <p:spPr>
          <a:xfrm>
            <a:off x="691400" y="3863225"/>
            <a:ext cx="6979200" cy="3849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lt2"/>
              </a:buClr>
              <a:buSzPts val="1300"/>
              <a:buChar char="●"/>
            </a:pPr>
            <a:r>
              <a:rPr lang="en" sz="1300">
                <a:solidFill>
                  <a:schemeClr val="lt2"/>
                </a:solidFill>
              </a:rPr>
              <a:t>From shuffling our spotify playlist to shuffling our arrays, we have came a long way. </a:t>
            </a:r>
            <a:endParaRPr sz="1300">
              <a:solidFill>
                <a:schemeClr val="lt2"/>
              </a:solidFill>
            </a:endParaRPr>
          </a:p>
        </p:txBody>
      </p:sp>
      <p:sp>
        <p:nvSpPr>
          <p:cNvPr id="407" name="Google Shape;407;p6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np.shuffle: Nah, not the Dance Club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9"/>
          <p:cNvSpPr txBox="1">
            <a:spLocks noGrp="1"/>
          </p:cNvSpPr>
          <p:nvPr>
            <p:ph type="title"/>
          </p:nvPr>
        </p:nvSpPr>
        <p:spPr>
          <a:xfrm>
            <a:off x="213600" y="593675"/>
            <a:ext cx="8520600" cy="146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700"/>
              <a:t>Probability Distributions</a:t>
            </a:r>
            <a:endParaRPr sz="4700"/>
          </a:p>
        </p:txBody>
      </p:sp>
      <p:pic>
        <p:nvPicPr>
          <p:cNvPr id="413" name="Google Shape;413;p69"/>
          <p:cNvPicPr preferRelativeResize="0"/>
          <p:nvPr/>
        </p:nvPicPr>
        <p:blipFill>
          <a:blip r:embed="rId3">
            <a:alphaModFix/>
          </a:blip>
          <a:stretch>
            <a:fillRect/>
          </a:stretch>
        </p:blipFill>
        <p:spPr>
          <a:xfrm>
            <a:off x="2318650" y="2059775"/>
            <a:ext cx="4153600" cy="2729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7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Probability Distributions: Gaussian Distribution</a:t>
            </a:r>
            <a:endParaRPr/>
          </a:p>
        </p:txBody>
      </p:sp>
      <p:sp>
        <p:nvSpPr>
          <p:cNvPr id="419" name="Google Shape;419;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solidFill>
                  <a:schemeClr val="dk2"/>
                </a:solidFill>
              </a:rPr>
              <a:t>Gaussian/Normal distribution</a:t>
            </a:r>
            <a:endParaRPr sz="1600" b="1">
              <a:solidFill>
                <a:schemeClr val="dk2"/>
              </a:solidFill>
            </a:endParaRPr>
          </a:p>
          <a:p>
            <a:pPr marL="0" lvl="0" indent="0" algn="l" rtl="0">
              <a:spcBef>
                <a:spcPts val="1200"/>
              </a:spcBef>
              <a:spcAft>
                <a:spcPts val="0"/>
              </a:spcAft>
              <a:buNone/>
            </a:pPr>
            <a:r>
              <a:rPr lang="en" sz="1150">
                <a:solidFill>
                  <a:schemeClr val="accent1"/>
                </a:solidFill>
                <a:highlight>
                  <a:srgbClr val="FFFFFF"/>
                </a:highlight>
              </a:rPr>
              <a:t>-	</a:t>
            </a:r>
            <a:r>
              <a:rPr lang="en">
                <a:highlight>
                  <a:srgbClr val="FFFFFF"/>
                </a:highlight>
              </a:rPr>
              <a:t>The probability density for the Gaussian distribution is</a:t>
            </a:r>
            <a:endParaRPr>
              <a:highlight>
                <a:srgbClr val="FFFFFF"/>
              </a:highlight>
            </a:endParaRPr>
          </a:p>
          <a:p>
            <a:pPr marL="0" lvl="0" indent="0" algn="l" rtl="0">
              <a:spcBef>
                <a:spcPts val="1400"/>
              </a:spcBef>
              <a:spcAft>
                <a:spcPts val="0"/>
              </a:spcAft>
              <a:buNone/>
            </a:pPr>
            <a:endParaRPr sz="1150">
              <a:solidFill>
                <a:schemeClr val="accent1"/>
              </a:solidFill>
              <a:highlight>
                <a:srgbClr val="FFFFFF"/>
              </a:highlight>
            </a:endParaRPr>
          </a:p>
          <a:p>
            <a:pPr marL="0" lvl="0" indent="0" algn="l" rtl="0">
              <a:spcBef>
                <a:spcPts val="1200"/>
              </a:spcBef>
              <a:spcAft>
                <a:spcPts val="0"/>
              </a:spcAft>
              <a:buNone/>
            </a:pPr>
            <a:endParaRPr sz="1150">
              <a:solidFill>
                <a:schemeClr val="accent1"/>
              </a:solidFill>
              <a:highlight>
                <a:srgbClr val="FFFFFF"/>
              </a:highlight>
            </a:endParaRPr>
          </a:p>
          <a:p>
            <a:pPr marL="457200" lvl="0" indent="0" algn="l" rtl="0">
              <a:spcBef>
                <a:spcPts val="1200"/>
              </a:spcBef>
              <a:spcAft>
                <a:spcPts val="1200"/>
              </a:spcAft>
              <a:buNone/>
            </a:pPr>
            <a:endParaRPr b="1"/>
          </a:p>
        </p:txBody>
      </p:sp>
      <p:pic>
        <p:nvPicPr>
          <p:cNvPr id="420" name="Google Shape;420;p70"/>
          <p:cNvPicPr preferRelativeResize="0"/>
          <p:nvPr/>
        </p:nvPicPr>
        <p:blipFill>
          <a:blip r:embed="rId3">
            <a:alphaModFix/>
          </a:blip>
          <a:stretch>
            <a:fillRect/>
          </a:stretch>
        </p:blipFill>
        <p:spPr>
          <a:xfrm>
            <a:off x="2772825" y="2199275"/>
            <a:ext cx="2647950" cy="838200"/>
          </a:xfrm>
          <a:prstGeom prst="rect">
            <a:avLst/>
          </a:prstGeom>
          <a:noFill/>
          <a:ln>
            <a:noFill/>
          </a:ln>
        </p:spPr>
      </p:pic>
      <p:pic>
        <p:nvPicPr>
          <p:cNvPr id="421" name="Google Shape;421;p70"/>
          <p:cNvPicPr preferRelativeResize="0"/>
          <p:nvPr/>
        </p:nvPicPr>
        <p:blipFill>
          <a:blip r:embed="rId4">
            <a:alphaModFix/>
          </a:blip>
          <a:stretch>
            <a:fillRect/>
          </a:stretch>
        </p:blipFill>
        <p:spPr>
          <a:xfrm>
            <a:off x="311700" y="3121313"/>
            <a:ext cx="8705850" cy="676275"/>
          </a:xfrm>
          <a:prstGeom prst="rect">
            <a:avLst/>
          </a:prstGeom>
          <a:noFill/>
          <a:ln>
            <a:noFill/>
          </a:ln>
        </p:spPr>
      </p:pic>
      <p:sp>
        <p:nvSpPr>
          <p:cNvPr id="422" name="Google Shape;422;p70"/>
          <p:cNvSpPr txBox="1"/>
          <p:nvPr/>
        </p:nvSpPr>
        <p:spPr>
          <a:xfrm>
            <a:off x="318675" y="3975025"/>
            <a:ext cx="8513700" cy="600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2"/>
              </a:buClr>
              <a:buSzPts val="1400"/>
              <a:buChar char="-"/>
            </a:pPr>
            <a:r>
              <a:rPr lang="en" sz="1300">
                <a:solidFill>
                  <a:schemeClr val="lt2"/>
                </a:solidFill>
                <a:highlight>
                  <a:srgbClr val="FFFFFF"/>
                </a:highlight>
              </a:rPr>
              <a:t>The function has its peak at the mean, and its “spread” increases with the standard deviation.</a:t>
            </a:r>
            <a:r>
              <a:rPr lang="en" sz="1150">
                <a:solidFill>
                  <a:schemeClr val="lt2"/>
                </a:solidFill>
                <a:highlight>
                  <a:srgbClr val="FFFFFF"/>
                </a:highlight>
              </a:rPr>
              <a:t> </a:t>
            </a:r>
            <a:r>
              <a:rPr lang="en" sz="1300">
                <a:solidFill>
                  <a:schemeClr val="lt2"/>
                </a:solidFill>
                <a:highlight>
                  <a:srgbClr val="FFFFFF"/>
                </a:highlight>
              </a:rPr>
              <a:t>This implies that normal is more likely to return samples lying close to the mean, rather than those far away.</a:t>
            </a:r>
            <a:endParaRPr sz="1300">
              <a:solidFill>
                <a:schemeClr val="lt2"/>
              </a:solidFill>
            </a:endParaRPr>
          </a:p>
        </p:txBody>
      </p:sp>
      <p:sp>
        <p:nvSpPr>
          <p:cNvPr id="423" name="Google Shape;423;p70"/>
          <p:cNvSpPr txBox="1"/>
          <p:nvPr/>
        </p:nvSpPr>
        <p:spPr>
          <a:xfrm>
            <a:off x="5635400" y="2213925"/>
            <a:ext cx="281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Saw this in Modern Physics right?</a:t>
            </a:r>
            <a:br>
              <a:rPr lang="en">
                <a:solidFill>
                  <a:schemeClr val="lt2"/>
                </a:solidFill>
                <a:latin typeface="Source Sans Pro"/>
                <a:ea typeface="Source Sans Pro"/>
                <a:cs typeface="Source Sans Pro"/>
                <a:sym typeface="Source Sans Pro"/>
              </a:rPr>
            </a:br>
            <a:r>
              <a:rPr lang="en">
                <a:solidFill>
                  <a:schemeClr val="lt2"/>
                </a:solidFill>
                <a:latin typeface="Source Sans Pro"/>
                <a:ea typeface="Source Sans Pro"/>
                <a:cs typeface="Source Sans Pro"/>
                <a:sym typeface="Source Sans Pro"/>
              </a:rPr>
              <a:t>It’s not that scary as it looks!</a:t>
            </a:r>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Gaussian Distribution - The Bell Curve! </a:t>
            </a:r>
            <a:endParaRPr/>
          </a:p>
        </p:txBody>
      </p:sp>
      <p:pic>
        <p:nvPicPr>
          <p:cNvPr id="429" name="Google Shape;429;p71"/>
          <p:cNvPicPr preferRelativeResize="0"/>
          <p:nvPr/>
        </p:nvPicPr>
        <p:blipFill>
          <a:blip r:embed="rId3">
            <a:alphaModFix/>
          </a:blip>
          <a:stretch>
            <a:fillRect/>
          </a:stretch>
        </p:blipFill>
        <p:spPr>
          <a:xfrm>
            <a:off x="1815975" y="1637450"/>
            <a:ext cx="4953000" cy="3257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Random Sampling from Distributions</a:t>
            </a:r>
            <a:endParaRPr/>
          </a:p>
        </p:txBody>
      </p:sp>
      <p:sp>
        <p:nvSpPr>
          <p:cNvPr id="435" name="Google Shape;435;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2"/>
              </a:buClr>
              <a:buSzPts val="1400"/>
              <a:buChar char="-"/>
            </a:pPr>
            <a:r>
              <a:rPr lang="en" sz="1400" b="1">
                <a:solidFill>
                  <a:schemeClr val="dk2"/>
                </a:solidFill>
              </a:rPr>
              <a:t>np.random.normal(loc = 0.0, scale = 1.0, size = None)</a:t>
            </a:r>
            <a:endParaRPr sz="1400" b="1">
              <a:solidFill>
                <a:schemeClr val="dk2"/>
              </a:solidFill>
            </a:endParaRPr>
          </a:p>
          <a:p>
            <a:pPr marL="914400" lvl="1" indent="-317500" algn="l" rtl="0">
              <a:spcBef>
                <a:spcPts val="0"/>
              </a:spcBef>
              <a:spcAft>
                <a:spcPts val="0"/>
              </a:spcAft>
              <a:buSzPts val="1400"/>
              <a:buChar char="-"/>
            </a:pPr>
            <a:r>
              <a:rPr lang="en"/>
              <a:t>It generates random numbers from a normal distribution.</a:t>
            </a:r>
            <a:endParaRPr/>
          </a:p>
          <a:p>
            <a:pPr marL="914400" lvl="1" indent="-317500" algn="l" rtl="0">
              <a:spcBef>
                <a:spcPts val="0"/>
              </a:spcBef>
              <a:spcAft>
                <a:spcPts val="0"/>
              </a:spcAft>
              <a:buSzPts val="1400"/>
              <a:buChar char="-"/>
            </a:pPr>
            <a:r>
              <a:rPr lang="en"/>
              <a:t>Here, loc is the mean of the distribution and scale = variance of the distribution.</a:t>
            </a:r>
            <a:endParaRPr/>
          </a:p>
        </p:txBody>
      </p:sp>
      <p:pic>
        <p:nvPicPr>
          <p:cNvPr id="436" name="Google Shape;436;p72"/>
          <p:cNvPicPr preferRelativeResize="0"/>
          <p:nvPr/>
        </p:nvPicPr>
        <p:blipFill>
          <a:blip r:embed="rId3">
            <a:alphaModFix/>
          </a:blip>
          <a:stretch>
            <a:fillRect/>
          </a:stretch>
        </p:blipFill>
        <p:spPr>
          <a:xfrm>
            <a:off x="513412" y="2525275"/>
            <a:ext cx="8117176" cy="1360150"/>
          </a:xfrm>
          <a:prstGeom prst="rect">
            <a:avLst/>
          </a:prstGeom>
          <a:noFill/>
          <a:ln>
            <a:noFill/>
          </a:ln>
        </p:spPr>
      </p:pic>
      <p:sp>
        <p:nvSpPr>
          <p:cNvPr id="437" name="Google Shape;437;p72"/>
          <p:cNvSpPr txBox="1"/>
          <p:nvPr/>
        </p:nvSpPr>
        <p:spPr>
          <a:xfrm>
            <a:off x="560950" y="4086850"/>
            <a:ext cx="8013300" cy="384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300">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Other Distributions!</a:t>
            </a:r>
            <a:endParaRPr/>
          </a:p>
        </p:txBody>
      </p:sp>
      <p:sp>
        <p:nvSpPr>
          <p:cNvPr id="443" name="Google Shape;443;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1400"/>
              </a:spcBef>
              <a:spcAft>
                <a:spcPts val="0"/>
              </a:spcAft>
              <a:buClr>
                <a:schemeClr val="dk2"/>
              </a:buClr>
              <a:buSzPts val="1100"/>
              <a:buFont typeface="Arial"/>
              <a:buNone/>
            </a:pPr>
            <a:r>
              <a:rPr lang="en" sz="1400">
                <a:solidFill>
                  <a:schemeClr val="dk2"/>
                </a:solidFill>
              </a:rPr>
              <a:t>There are still a lot of distributions that </a:t>
            </a:r>
            <a:r>
              <a:rPr lang="en" sz="1400" b="1">
                <a:solidFill>
                  <a:schemeClr val="dk2"/>
                </a:solidFill>
              </a:rPr>
              <a:t>NumPy</a:t>
            </a:r>
            <a:r>
              <a:rPr lang="en" sz="1400">
                <a:solidFill>
                  <a:schemeClr val="dk2"/>
                </a:solidFill>
              </a:rPr>
              <a:t> offers like:</a:t>
            </a:r>
            <a:endParaRPr sz="1400">
              <a:solidFill>
                <a:schemeClr val="dk2"/>
              </a:solidFill>
            </a:endParaRPr>
          </a:p>
          <a:p>
            <a:pPr marL="457200" lvl="0" indent="-317500" algn="l" rtl="0">
              <a:spcBef>
                <a:spcPts val="400"/>
              </a:spcBef>
              <a:spcAft>
                <a:spcPts val="0"/>
              </a:spcAft>
              <a:buClr>
                <a:schemeClr val="dk2"/>
              </a:buClr>
              <a:buSzPts val="1400"/>
              <a:buAutoNum type="arabicPeriod"/>
            </a:pPr>
            <a:r>
              <a:rPr lang="en" sz="1400" b="1">
                <a:solidFill>
                  <a:schemeClr val="dk2"/>
                </a:solidFill>
              </a:rPr>
              <a:t>np.random.weibull()</a:t>
            </a:r>
            <a:endParaRPr sz="1400" b="1">
              <a:solidFill>
                <a:schemeClr val="dk2"/>
              </a:solidFill>
            </a:endParaRPr>
          </a:p>
          <a:p>
            <a:pPr marL="457200" lvl="0" indent="-317500" algn="l" rtl="0">
              <a:spcBef>
                <a:spcPts val="0"/>
              </a:spcBef>
              <a:spcAft>
                <a:spcPts val="0"/>
              </a:spcAft>
              <a:buClr>
                <a:schemeClr val="dk2"/>
              </a:buClr>
              <a:buSzPts val="1400"/>
              <a:buAutoNum type="arabicPeriod"/>
            </a:pPr>
            <a:r>
              <a:rPr lang="en" sz="1400" b="1">
                <a:solidFill>
                  <a:schemeClr val="dk2"/>
                </a:solidFill>
              </a:rPr>
              <a:t>np.random.poisson()</a:t>
            </a:r>
            <a:endParaRPr sz="1400" b="1">
              <a:solidFill>
                <a:schemeClr val="dk2"/>
              </a:solidFill>
            </a:endParaRPr>
          </a:p>
          <a:p>
            <a:pPr marL="457200" lvl="0" indent="-317500" algn="l" rtl="0">
              <a:spcBef>
                <a:spcPts val="0"/>
              </a:spcBef>
              <a:spcAft>
                <a:spcPts val="0"/>
              </a:spcAft>
              <a:buClr>
                <a:schemeClr val="dk2"/>
              </a:buClr>
              <a:buSzPts val="1400"/>
              <a:buAutoNum type="arabicPeriod"/>
            </a:pPr>
            <a:r>
              <a:rPr lang="en" sz="1400" b="1">
                <a:solidFill>
                  <a:schemeClr val="dk2"/>
                </a:solidFill>
              </a:rPr>
              <a:t>np.random.binomial()</a:t>
            </a:r>
            <a:endParaRPr sz="1400" b="1">
              <a:solidFill>
                <a:schemeClr val="dk2"/>
              </a:solidFill>
            </a:endParaRPr>
          </a:p>
          <a:p>
            <a:pPr marL="457200" lvl="0" indent="-317500" algn="l" rtl="0">
              <a:spcBef>
                <a:spcPts val="0"/>
              </a:spcBef>
              <a:spcAft>
                <a:spcPts val="0"/>
              </a:spcAft>
              <a:buClr>
                <a:schemeClr val="dk2"/>
              </a:buClr>
              <a:buSzPts val="1400"/>
              <a:buAutoNum type="arabicPeriod"/>
            </a:pPr>
            <a:r>
              <a:rPr lang="en" sz="1400" b="1">
                <a:solidFill>
                  <a:schemeClr val="dk2"/>
                </a:solidFill>
              </a:rPr>
              <a:t>np.random.uniform()</a:t>
            </a:r>
            <a:endParaRPr sz="1400" b="1">
              <a:solidFill>
                <a:schemeClr val="dk2"/>
              </a:solidFill>
            </a:endParaRPr>
          </a:p>
          <a:p>
            <a:pPr marL="457200" lvl="0" indent="-317500" algn="l" rtl="0">
              <a:spcBef>
                <a:spcPts val="0"/>
              </a:spcBef>
              <a:spcAft>
                <a:spcPts val="0"/>
              </a:spcAft>
              <a:buClr>
                <a:schemeClr val="dk2"/>
              </a:buClr>
              <a:buSzPts val="1400"/>
              <a:buAutoNum type="arabicPeriod"/>
            </a:pPr>
            <a:r>
              <a:rPr lang="en" sz="1400" b="1">
                <a:solidFill>
                  <a:schemeClr val="dk2"/>
                </a:solidFill>
              </a:rPr>
              <a:t>etc.,</a:t>
            </a:r>
            <a:endParaRPr sz="1400" b="1">
              <a:solidFill>
                <a:schemeClr val="dk2"/>
              </a:solidFill>
            </a:endParaRPr>
          </a:p>
          <a:p>
            <a:pPr marL="0" lvl="0" indent="0" algn="l" rtl="0">
              <a:spcBef>
                <a:spcPts val="1400"/>
              </a:spcBef>
              <a:spcAft>
                <a:spcPts val="0"/>
              </a:spcAft>
              <a:buClr>
                <a:schemeClr val="dk2"/>
              </a:buClr>
              <a:buSzPts val="1100"/>
              <a:buFont typeface="Arial"/>
              <a:buNone/>
            </a:pPr>
            <a:endParaRPr>
              <a:solidFill>
                <a:schemeClr val="dk2"/>
              </a:solidFill>
            </a:endParaRPr>
          </a:p>
          <a:p>
            <a:pPr marL="457200" lvl="0" indent="457200" algn="l" rtl="0">
              <a:spcBef>
                <a:spcPts val="400"/>
              </a:spcBef>
              <a:spcAft>
                <a:spcPts val="1200"/>
              </a:spcAft>
              <a:buNone/>
            </a:pPr>
            <a:r>
              <a:rPr lang="en" sz="2700" b="1"/>
              <a:t>These are left for you to explore !</a:t>
            </a:r>
            <a:br>
              <a:rPr lang="en" sz="2700" b="1"/>
            </a:br>
            <a:r>
              <a:rPr lang="en" sz="2700" b="1"/>
              <a:t>And stay tuned for the Math for ML Workshop!</a:t>
            </a:r>
            <a:endParaRPr sz="27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259025" y="14660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Vs C/C++? Well, who is better?</a:t>
            </a:r>
            <a:br>
              <a:rPr lang="en"/>
            </a:br>
            <a:endParaRPr/>
          </a:p>
        </p:txBody>
      </p:sp>
      <p:sp>
        <p:nvSpPr>
          <p:cNvPr id="133" name="Google Shape;133;p29"/>
          <p:cNvSpPr txBox="1">
            <a:spLocks noGrp="1"/>
          </p:cNvSpPr>
          <p:nvPr>
            <p:ph type="body" idx="1"/>
          </p:nvPr>
        </p:nvSpPr>
        <p:spPr>
          <a:xfrm>
            <a:off x="2072425" y="1152475"/>
            <a:ext cx="4695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4" name="Google Shape;134;p29"/>
          <p:cNvPicPr preferRelativeResize="0"/>
          <p:nvPr/>
        </p:nvPicPr>
        <p:blipFill>
          <a:blip r:embed="rId3">
            <a:alphaModFix/>
          </a:blip>
          <a:stretch>
            <a:fillRect/>
          </a:stretch>
        </p:blipFill>
        <p:spPr>
          <a:xfrm>
            <a:off x="1983600" y="868225"/>
            <a:ext cx="5176800" cy="3984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4"/>
          <p:cNvSpPr txBox="1">
            <a:spLocks noGrp="1"/>
          </p:cNvSpPr>
          <p:nvPr>
            <p:ph type="title"/>
          </p:nvPr>
        </p:nvSpPr>
        <p:spPr>
          <a:xfrm>
            <a:off x="449101" y="644725"/>
            <a:ext cx="8245800" cy="146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4900"/>
              <a:t>Functions and Gradients</a:t>
            </a:r>
            <a:endParaRPr sz="4900"/>
          </a:p>
        </p:txBody>
      </p:sp>
      <p:pic>
        <p:nvPicPr>
          <p:cNvPr id="449" name="Google Shape;449;p74"/>
          <p:cNvPicPr preferRelativeResize="0"/>
          <p:nvPr/>
        </p:nvPicPr>
        <p:blipFill>
          <a:blip r:embed="rId3">
            <a:alphaModFix/>
          </a:blip>
          <a:stretch>
            <a:fillRect/>
          </a:stretch>
        </p:blipFill>
        <p:spPr>
          <a:xfrm>
            <a:off x="285075" y="2110825"/>
            <a:ext cx="3659900" cy="2049550"/>
          </a:xfrm>
          <a:prstGeom prst="rect">
            <a:avLst/>
          </a:prstGeom>
          <a:noFill/>
          <a:ln>
            <a:noFill/>
          </a:ln>
        </p:spPr>
      </p:pic>
      <p:pic>
        <p:nvPicPr>
          <p:cNvPr id="450" name="Google Shape;450;p74"/>
          <p:cNvPicPr preferRelativeResize="0"/>
          <p:nvPr/>
        </p:nvPicPr>
        <p:blipFill>
          <a:blip r:embed="rId4">
            <a:alphaModFix/>
          </a:blip>
          <a:stretch>
            <a:fillRect/>
          </a:stretch>
        </p:blipFill>
        <p:spPr>
          <a:xfrm>
            <a:off x="5250575" y="2014575"/>
            <a:ext cx="2481563" cy="2049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a:t>Mathematical Functions - Wait, we gonna see Cal - 1? Absolutely not!</a:t>
            </a:r>
            <a:endParaRPr sz="2000"/>
          </a:p>
        </p:txBody>
      </p:sp>
      <p:sp>
        <p:nvSpPr>
          <p:cNvPr id="456" name="Google Shape;456;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Mathematical functions in numpy are special because they can be used to perform operations element-wise on either python lists or numpy arrays.</a:t>
            </a:r>
            <a:endParaRPr sz="1500"/>
          </a:p>
          <a:p>
            <a:pPr marL="0" lvl="0" indent="0" algn="l" rtl="0">
              <a:spcBef>
                <a:spcPts val="1200"/>
              </a:spcBef>
              <a:spcAft>
                <a:spcPts val="1200"/>
              </a:spcAft>
              <a:buNone/>
            </a:pPr>
            <a:endParaRPr/>
          </a:p>
        </p:txBody>
      </p:sp>
      <p:pic>
        <p:nvPicPr>
          <p:cNvPr id="457" name="Google Shape;457;p75"/>
          <p:cNvPicPr preferRelativeResize="0"/>
          <p:nvPr/>
        </p:nvPicPr>
        <p:blipFill>
          <a:blip r:embed="rId3">
            <a:alphaModFix/>
          </a:blip>
          <a:stretch>
            <a:fillRect/>
          </a:stretch>
        </p:blipFill>
        <p:spPr>
          <a:xfrm>
            <a:off x="0" y="1879837"/>
            <a:ext cx="9144001" cy="29983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Trig Functions!</a:t>
            </a:r>
            <a:endParaRPr/>
          </a:p>
        </p:txBody>
      </p:sp>
      <p:sp>
        <p:nvSpPr>
          <p:cNvPr id="463" name="Google Shape;463;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n" b="1">
                <a:solidFill>
                  <a:schemeClr val="dk2"/>
                </a:solidFill>
              </a:rPr>
              <a:t>.sin(), .cos(), .tan()</a:t>
            </a:r>
            <a:endParaRPr b="1">
              <a:solidFill>
                <a:schemeClr val="dk2"/>
              </a:solidFill>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1200"/>
              </a:spcAft>
              <a:buClr>
                <a:schemeClr val="dk2"/>
              </a:buClr>
              <a:buSzPts val="1100"/>
              <a:buFont typeface="Arial"/>
              <a:buNone/>
            </a:pPr>
            <a:r>
              <a:rPr lang="en" b="1">
                <a:solidFill>
                  <a:schemeClr val="dk2"/>
                </a:solidFill>
              </a:rPr>
              <a:t>.arcsin(), .arccos(), .arctan()</a:t>
            </a:r>
            <a:endParaRPr b="1">
              <a:solidFill>
                <a:schemeClr val="dk2"/>
              </a:solidFill>
            </a:endParaRPr>
          </a:p>
        </p:txBody>
      </p:sp>
      <p:pic>
        <p:nvPicPr>
          <p:cNvPr id="464" name="Google Shape;464;p76"/>
          <p:cNvPicPr preferRelativeResize="0"/>
          <p:nvPr/>
        </p:nvPicPr>
        <p:blipFill>
          <a:blip r:embed="rId3">
            <a:alphaModFix/>
          </a:blip>
          <a:stretch>
            <a:fillRect/>
          </a:stretch>
        </p:blipFill>
        <p:spPr>
          <a:xfrm>
            <a:off x="480351" y="1532150"/>
            <a:ext cx="2368975" cy="1524675"/>
          </a:xfrm>
          <a:prstGeom prst="rect">
            <a:avLst/>
          </a:prstGeom>
          <a:noFill/>
          <a:ln>
            <a:noFill/>
          </a:ln>
        </p:spPr>
      </p:pic>
      <p:pic>
        <p:nvPicPr>
          <p:cNvPr id="465" name="Google Shape;465;p76"/>
          <p:cNvPicPr preferRelativeResize="0"/>
          <p:nvPr/>
        </p:nvPicPr>
        <p:blipFill>
          <a:blip r:embed="rId4">
            <a:alphaModFix/>
          </a:blip>
          <a:stretch>
            <a:fillRect/>
          </a:stretch>
        </p:blipFill>
        <p:spPr>
          <a:xfrm>
            <a:off x="3405875" y="1282738"/>
            <a:ext cx="2545900" cy="1635700"/>
          </a:xfrm>
          <a:prstGeom prst="rect">
            <a:avLst/>
          </a:prstGeom>
          <a:noFill/>
          <a:ln>
            <a:noFill/>
          </a:ln>
        </p:spPr>
      </p:pic>
      <p:pic>
        <p:nvPicPr>
          <p:cNvPr id="466" name="Google Shape;466;p76"/>
          <p:cNvPicPr preferRelativeResize="0"/>
          <p:nvPr/>
        </p:nvPicPr>
        <p:blipFill>
          <a:blip r:embed="rId5">
            <a:alphaModFix/>
          </a:blip>
          <a:stretch>
            <a:fillRect/>
          </a:stretch>
        </p:blipFill>
        <p:spPr>
          <a:xfrm>
            <a:off x="480350" y="3333750"/>
            <a:ext cx="1928404" cy="1635700"/>
          </a:xfrm>
          <a:prstGeom prst="rect">
            <a:avLst/>
          </a:prstGeom>
          <a:noFill/>
          <a:ln>
            <a:noFill/>
          </a:ln>
        </p:spPr>
      </p:pic>
      <p:pic>
        <p:nvPicPr>
          <p:cNvPr id="467" name="Google Shape;467;p76"/>
          <p:cNvPicPr preferRelativeResize="0"/>
          <p:nvPr/>
        </p:nvPicPr>
        <p:blipFill>
          <a:blip r:embed="rId6">
            <a:alphaModFix/>
          </a:blip>
          <a:stretch>
            <a:fillRect/>
          </a:stretch>
        </p:blipFill>
        <p:spPr>
          <a:xfrm>
            <a:off x="3377488" y="3279350"/>
            <a:ext cx="2602675" cy="1744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Trigonometric functions</a:t>
            </a:r>
            <a:endParaRPr/>
          </a:p>
        </p:txBody>
      </p:sp>
      <p:sp>
        <p:nvSpPr>
          <p:cNvPr id="473" name="Google Shape;473;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n" b="1">
                <a:solidFill>
                  <a:schemeClr val="dk2"/>
                </a:solidFill>
              </a:rPr>
              <a:t>.sinh(), .cosh(), .tanh()</a:t>
            </a:r>
            <a:endParaRPr b="1">
              <a:solidFill>
                <a:schemeClr val="dk2"/>
              </a:solidFill>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r>
              <a:rPr lang="en" b="1">
                <a:solidFill>
                  <a:schemeClr val="dk2"/>
                </a:solidFill>
              </a:rPr>
              <a:t>.degree(), .radian()</a:t>
            </a:r>
            <a:endParaRPr b="1">
              <a:solidFill>
                <a:schemeClr val="dk2"/>
              </a:solidFill>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1200"/>
              </a:spcAft>
              <a:buClr>
                <a:schemeClr val="dk2"/>
              </a:buClr>
              <a:buSzPts val="1100"/>
              <a:buFont typeface="Arial"/>
              <a:buNone/>
            </a:pPr>
            <a:endParaRPr/>
          </a:p>
        </p:txBody>
      </p:sp>
      <p:pic>
        <p:nvPicPr>
          <p:cNvPr id="474" name="Google Shape;474;p77"/>
          <p:cNvPicPr preferRelativeResize="0"/>
          <p:nvPr/>
        </p:nvPicPr>
        <p:blipFill>
          <a:blip r:embed="rId3">
            <a:alphaModFix/>
          </a:blip>
          <a:stretch>
            <a:fillRect/>
          </a:stretch>
        </p:blipFill>
        <p:spPr>
          <a:xfrm>
            <a:off x="483050" y="1509721"/>
            <a:ext cx="1828125" cy="1455950"/>
          </a:xfrm>
          <a:prstGeom prst="rect">
            <a:avLst/>
          </a:prstGeom>
          <a:noFill/>
          <a:ln>
            <a:noFill/>
          </a:ln>
        </p:spPr>
      </p:pic>
      <p:pic>
        <p:nvPicPr>
          <p:cNvPr id="475" name="Google Shape;475;p77"/>
          <p:cNvPicPr preferRelativeResize="0"/>
          <p:nvPr/>
        </p:nvPicPr>
        <p:blipFill>
          <a:blip r:embed="rId4">
            <a:alphaModFix/>
          </a:blip>
          <a:stretch>
            <a:fillRect/>
          </a:stretch>
        </p:blipFill>
        <p:spPr>
          <a:xfrm>
            <a:off x="3417867" y="1366850"/>
            <a:ext cx="2971383" cy="1909075"/>
          </a:xfrm>
          <a:prstGeom prst="rect">
            <a:avLst/>
          </a:prstGeom>
          <a:noFill/>
          <a:ln>
            <a:noFill/>
          </a:ln>
        </p:spPr>
      </p:pic>
      <p:pic>
        <p:nvPicPr>
          <p:cNvPr id="476" name="Google Shape;476;p77"/>
          <p:cNvPicPr preferRelativeResize="0"/>
          <p:nvPr/>
        </p:nvPicPr>
        <p:blipFill>
          <a:blip r:embed="rId5">
            <a:alphaModFix/>
          </a:blip>
          <a:stretch>
            <a:fillRect/>
          </a:stretch>
        </p:blipFill>
        <p:spPr>
          <a:xfrm>
            <a:off x="563325" y="3406975"/>
            <a:ext cx="1828125" cy="113132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Logarithmic functions</a:t>
            </a:r>
            <a:endParaRPr/>
          </a:p>
        </p:txBody>
      </p:sp>
      <p:sp>
        <p:nvSpPr>
          <p:cNvPr id="482" name="Google Shape;482;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n" b="1">
                <a:solidFill>
                  <a:schemeClr val="dk2"/>
                </a:solidFill>
              </a:rPr>
              <a:t>.log(), .log2(), .log10()</a:t>
            </a:r>
            <a:endParaRPr b="1">
              <a:solidFill>
                <a:schemeClr val="dk2"/>
              </a:solidFill>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1200"/>
              </a:spcAft>
              <a:buClr>
                <a:schemeClr val="dk2"/>
              </a:buClr>
              <a:buSzPts val="1100"/>
              <a:buFont typeface="Arial"/>
              <a:buNone/>
            </a:pPr>
            <a:r>
              <a:rPr lang="en" b="1">
                <a:solidFill>
                  <a:schemeClr val="dk2"/>
                </a:solidFill>
              </a:rPr>
              <a:t>.exp(), .exp2()</a:t>
            </a:r>
            <a:endParaRPr b="1">
              <a:solidFill>
                <a:schemeClr val="dk2"/>
              </a:solidFill>
            </a:endParaRPr>
          </a:p>
        </p:txBody>
      </p:sp>
      <p:pic>
        <p:nvPicPr>
          <p:cNvPr id="483" name="Google Shape;483;p78"/>
          <p:cNvPicPr preferRelativeResize="0"/>
          <p:nvPr/>
        </p:nvPicPr>
        <p:blipFill>
          <a:blip r:embed="rId3">
            <a:alphaModFix/>
          </a:blip>
          <a:stretch>
            <a:fillRect/>
          </a:stretch>
        </p:blipFill>
        <p:spPr>
          <a:xfrm>
            <a:off x="478300" y="1619248"/>
            <a:ext cx="1910200" cy="1254575"/>
          </a:xfrm>
          <a:prstGeom prst="rect">
            <a:avLst/>
          </a:prstGeom>
          <a:noFill/>
          <a:ln>
            <a:noFill/>
          </a:ln>
        </p:spPr>
      </p:pic>
      <p:pic>
        <p:nvPicPr>
          <p:cNvPr id="484" name="Google Shape;484;p78"/>
          <p:cNvPicPr preferRelativeResize="0"/>
          <p:nvPr/>
        </p:nvPicPr>
        <p:blipFill>
          <a:blip r:embed="rId4">
            <a:alphaModFix/>
          </a:blip>
          <a:stretch>
            <a:fillRect/>
          </a:stretch>
        </p:blipFill>
        <p:spPr>
          <a:xfrm>
            <a:off x="476125" y="3473225"/>
            <a:ext cx="1668376" cy="1095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Additional functions</a:t>
            </a:r>
            <a:endParaRPr/>
          </a:p>
        </p:txBody>
      </p:sp>
      <p:sp>
        <p:nvSpPr>
          <p:cNvPr id="490" name="Google Shape;490;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n" b="1">
                <a:solidFill>
                  <a:schemeClr val="dk2"/>
                </a:solidFill>
              </a:rPr>
              <a:t>.around(), .floor(), .ceil()</a:t>
            </a:r>
            <a:endParaRPr b="1">
              <a:solidFill>
                <a:schemeClr val="dk2"/>
              </a:solidFill>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r>
              <a:rPr lang="en" b="1">
                <a:solidFill>
                  <a:schemeClr val="dk2"/>
                </a:solidFill>
              </a:rPr>
              <a:t>.mod(a,b)</a:t>
            </a:r>
            <a:endParaRPr b="1">
              <a:solidFill>
                <a:schemeClr val="dk2"/>
              </a:solidFill>
            </a:endParaRPr>
          </a:p>
          <a:p>
            <a:pPr marL="0" lvl="0" indent="0" algn="l" rtl="0">
              <a:spcBef>
                <a:spcPts val="1200"/>
              </a:spcBef>
              <a:spcAft>
                <a:spcPts val="1200"/>
              </a:spcAft>
              <a:buClr>
                <a:schemeClr val="dk2"/>
              </a:buClr>
              <a:buSzPts val="1100"/>
              <a:buFont typeface="Arial"/>
              <a:buNone/>
            </a:pPr>
            <a:r>
              <a:rPr lang="en"/>
              <a:t>Modulo function, prints remainder of elements in a with those in b element wise.</a:t>
            </a:r>
            <a:endParaRPr/>
          </a:p>
        </p:txBody>
      </p:sp>
      <p:pic>
        <p:nvPicPr>
          <p:cNvPr id="491" name="Google Shape;491;p79"/>
          <p:cNvPicPr preferRelativeResize="0"/>
          <p:nvPr/>
        </p:nvPicPr>
        <p:blipFill>
          <a:blip r:embed="rId3">
            <a:alphaModFix/>
          </a:blip>
          <a:stretch>
            <a:fillRect/>
          </a:stretch>
        </p:blipFill>
        <p:spPr>
          <a:xfrm>
            <a:off x="401425" y="1521250"/>
            <a:ext cx="2090725" cy="1554250"/>
          </a:xfrm>
          <a:prstGeom prst="rect">
            <a:avLst/>
          </a:prstGeom>
          <a:noFill/>
          <a:ln>
            <a:noFill/>
          </a:ln>
        </p:spPr>
      </p:pic>
      <p:pic>
        <p:nvPicPr>
          <p:cNvPr id="492" name="Google Shape;492;p79"/>
          <p:cNvPicPr preferRelativeResize="0"/>
          <p:nvPr/>
        </p:nvPicPr>
        <p:blipFill>
          <a:blip r:embed="rId4">
            <a:alphaModFix/>
          </a:blip>
          <a:stretch>
            <a:fillRect/>
          </a:stretch>
        </p:blipFill>
        <p:spPr>
          <a:xfrm>
            <a:off x="401425" y="3817500"/>
            <a:ext cx="1760375" cy="954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80"/>
          <p:cNvSpPr txBox="1">
            <a:spLocks noGrp="1"/>
          </p:cNvSpPr>
          <p:nvPr>
            <p:ph type="body" idx="1"/>
          </p:nvPr>
        </p:nvSpPr>
        <p:spPr>
          <a:xfrm>
            <a:off x="311700" y="363300"/>
            <a:ext cx="8520600" cy="420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n" b="1">
                <a:solidFill>
                  <a:schemeClr val="dk2"/>
                </a:solidFill>
              </a:rPr>
              <a:t>.max(), .min()</a:t>
            </a:r>
            <a:endParaRPr b="1">
              <a:solidFill>
                <a:schemeClr val="dk2"/>
              </a:solidFill>
            </a:endParaRPr>
          </a:p>
          <a:p>
            <a:pPr marL="0" lvl="0" indent="0" algn="l" rtl="0">
              <a:spcBef>
                <a:spcPts val="1200"/>
              </a:spcBef>
              <a:spcAft>
                <a:spcPts val="0"/>
              </a:spcAft>
              <a:buClr>
                <a:schemeClr val="dk2"/>
              </a:buClr>
              <a:buSzPts val="1100"/>
              <a:buFont typeface="Arial"/>
              <a:buNone/>
            </a:pPr>
            <a:r>
              <a:rPr lang="en"/>
              <a:t>The maximum/minimum element in an array.</a:t>
            </a: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r>
              <a:rPr lang="en" b="1">
                <a:solidFill>
                  <a:schemeClr val="dk2"/>
                </a:solidFill>
              </a:rPr>
              <a:t>.add(), .subtract(), .multiply(), .divide()</a:t>
            </a:r>
            <a:endParaRPr b="1">
              <a:solidFill>
                <a:schemeClr val="dk2"/>
              </a:solidFill>
            </a:endParaRPr>
          </a:p>
          <a:p>
            <a:pPr marL="0" lvl="0" indent="0" algn="l" rtl="0">
              <a:spcBef>
                <a:spcPts val="1200"/>
              </a:spcBef>
              <a:spcAft>
                <a:spcPts val="0"/>
              </a:spcAft>
              <a:buClr>
                <a:schemeClr val="dk2"/>
              </a:buClr>
              <a:buSzPts val="1100"/>
              <a:buFont typeface="Arial"/>
              <a:buNone/>
            </a:pPr>
            <a:r>
              <a:rPr lang="en"/>
              <a:t>Add, subtract, multiply, or divide two numpy arrays element wise.</a:t>
            </a:r>
            <a:endParaRPr/>
          </a:p>
          <a:p>
            <a:pPr marL="0" lvl="0" indent="0" algn="l" rtl="0">
              <a:spcBef>
                <a:spcPts val="1200"/>
              </a:spcBef>
              <a:spcAft>
                <a:spcPts val="1200"/>
              </a:spcAft>
              <a:buClr>
                <a:schemeClr val="dk2"/>
              </a:buClr>
              <a:buSzPts val="1100"/>
              <a:buFont typeface="Arial"/>
              <a:buNone/>
            </a:pPr>
            <a:endParaRPr/>
          </a:p>
        </p:txBody>
      </p:sp>
      <p:pic>
        <p:nvPicPr>
          <p:cNvPr id="498" name="Google Shape;498;p80"/>
          <p:cNvPicPr preferRelativeResize="0"/>
          <p:nvPr/>
        </p:nvPicPr>
        <p:blipFill rotWithShape="1">
          <a:blip r:embed="rId3">
            <a:alphaModFix/>
          </a:blip>
          <a:srcRect b="5410"/>
          <a:stretch/>
        </p:blipFill>
        <p:spPr>
          <a:xfrm>
            <a:off x="403550" y="2992875"/>
            <a:ext cx="3531726" cy="1891375"/>
          </a:xfrm>
          <a:prstGeom prst="rect">
            <a:avLst/>
          </a:prstGeom>
          <a:noFill/>
          <a:ln>
            <a:noFill/>
          </a:ln>
        </p:spPr>
      </p:pic>
      <p:pic>
        <p:nvPicPr>
          <p:cNvPr id="499" name="Google Shape;499;p80"/>
          <p:cNvPicPr preferRelativeResize="0"/>
          <p:nvPr/>
        </p:nvPicPr>
        <p:blipFill>
          <a:blip r:embed="rId4">
            <a:alphaModFix/>
          </a:blip>
          <a:stretch>
            <a:fillRect/>
          </a:stretch>
        </p:blipFill>
        <p:spPr>
          <a:xfrm>
            <a:off x="403547" y="1023222"/>
            <a:ext cx="1855750" cy="1113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81"/>
          <p:cNvSpPr txBox="1">
            <a:spLocks noGrp="1"/>
          </p:cNvSpPr>
          <p:nvPr>
            <p:ph type="body" idx="1"/>
          </p:nvPr>
        </p:nvSpPr>
        <p:spPr>
          <a:xfrm>
            <a:off x="311700" y="302075"/>
            <a:ext cx="8520600" cy="426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n" b="1">
                <a:solidFill>
                  <a:schemeClr val="dk2"/>
                </a:solidFill>
              </a:rPr>
              <a:t>.conj(), .isreal()</a:t>
            </a:r>
            <a:endParaRPr b="1">
              <a:solidFill>
                <a:schemeClr val="dk2"/>
              </a:solidFill>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r>
              <a:rPr lang="en" b="1">
                <a:solidFill>
                  <a:schemeClr val="dk2"/>
                </a:solidFill>
              </a:rPr>
              <a:t>.maximum(), .minimum()</a:t>
            </a:r>
            <a:endParaRPr b="1">
              <a:solidFill>
                <a:schemeClr val="dk2"/>
              </a:solidFill>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0"/>
              </a:spcAft>
              <a:buClr>
                <a:schemeClr val="dk2"/>
              </a:buClr>
              <a:buSzPts val="1100"/>
              <a:buFont typeface="Arial"/>
              <a:buNone/>
            </a:pPr>
            <a:endParaRPr/>
          </a:p>
          <a:p>
            <a:pPr marL="0" lvl="0" indent="0" algn="l" rtl="0">
              <a:spcBef>
                <a:spcPts val="1200"/>
              </a:spcBef>
              <a:spcAft>
                <a:spcPts val="1200"/>
              </a:spcAft>
              <a:buClr>
                <a:schemeClr val="dk2"/>
              </a:buClr>
              <a:buSzPts val="1100"/>
              <a:buFont typeface="Arial"/>
              <a:buNone/>
            </a:pPr>
            <a:endParaRPr/>
          </a:p>
        </p:txBody>
      </p:sp>
      <p:pic>
        <p:nvPicPr>
          <p:cNvPr id="505" name="Google Shape;505;p81"/>
          <p:cNvPicPr preferRelativeResize="0"/>
          <p:nvPr/>
        </p:nvPicPr>
        <p:blipFill rotWithShape="1">
          <a:blip r:embed="rId3">
            <a:alphaModFix/>
          </a:blip>
          <a:srcRect l="1931"/>
          <a:stretch/>
        </p:blipFill>
        <p:spPr>
          <a:xfrm>
            <a:off x="359225" y="873575"/>
            <a:ext cx="2411900" cy="1698175"/>
          </a:xfrm>
          <a:prstGeom prst="rect">
            <a:avLst/>
          </a:prstGeom>
          <a:noFill/>
          <a:ln>
            <a:noFill/>
          </a:ln>
        </p:spPr>
      </p:pic>
      <p:pic>
        <p:nvPicPr>
          <p:cNvPr id="506" name="Google Shape;506;p81"/>
          <p:cNvPicPr preferRelativeResize="0"/>
          <p:nvPr/>
        </p:nvPicPr>
        <p:blipFill>
          <a:blip r:embed="rId4">
            <a:alphaModFix/>
          </a:blip>
          <a:stretch>
            <a:fillRect/>
          </a:stretch>
        </p:blipFill>
        <p:spPr>
          <a:xfrm>
            <a:off x="403763" y="3204488"/>
            <a:ext cx="2476500" cy="159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8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few interesting functions</a:t>
            </a:r>
            <a:endParaRPr/>
          </a:p>
        </p:txBody>
      </p:sp>
      <p:sp>
        <p:nvSpPr>
          <p:cNvPr id="512" name="Google Shape;512;p82"/>
          <p:cNvSpPr txBox="1">
            <a:spLocks noGrp="1"/>
          </p:cNvSpPr>
          <p:nvPr>
            <p:ph type="body" idx="1"/>
          </p:nvPr>
        </p:nvSpPr>
        <p:spPr>
          <a:xfrm>
            <a:off x="311700" y="1152475"/>
            <a:ext cx="8520600" cy="116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2"/>
                </a:solidFill>
              </a:rPr>
              <a:t>.cbrt() </a:t>
            </a:r>
            <a:endParaRPr b="1">
              <a:solidFill>
                <a:schemeClr val="dk2"/>
              </a:solidFill>
            </a:endParaRPr>
          </a:p>
          <a:p>
            <a:pPr marL="0" lvl="0" indent="457200" algn="l" rtl="0">
              <a:spcBef>
                <a:spcPts val="1200"/>
              </a:spcBef>
              <a:spcAft>
                <a:spcPts val="1200"/>
              </a:spcAft>
              <a:buNone/>
            </a:pPr>
            <a:r>
              <a:rPr lang="en"/>
              <a:t>- returns the cube root of a number.</a:t>
            </a:r>
            <a:endParaRPr/>
          </a:p>
        </p:txBody>
      </p:sp>
      <p:sp>
        <p:nvSpPr>
          <p:cNvPr id="513" name="Google Shape;513;p82"/>
          <p:cNvSpPr txBox="1"/>
          <p:nvPr/>
        </p:nvSpPr>
        <p:spPr>
          <a:xfrm>
            <a:off x="430675" y="4333200"/>
            <a:ext cx="75111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2"/>
              </a:buClr>
              <a:buSzPts val="1100"/>
              <a:buFont typeface="Arial"/>
              <a:buNone/>
            </a:pPr>
            <a:r>
              <a:rPr lang="en" sz="1300">
                <a:solidFill>
                  <a:schemeClr val="lt2"/>
                </a:solidFill>
              </a:rPr>
              <a:t>It is one of the few ways in python that allows you to take the real cube root of a negative number - Most functions return the complex root instead.</a:t>
            </a:r>
            <a:endParaRPr>
              <a:latin typeface="Source Sans Pro"/>
              <a:ea typeface="Source Sans Pro"/>
              <a:cs typeface="Source Sans Pro"/>
              <a:sym typeface="Source Sans Pro"/>
            </a:endParaRPr>
          </a:p>
        </p:txBody>
      </p:sp>
      <p:pic>
        <p:nvPicPr>
          <p:cNvPr id="514" name="Google Shape;514;p82"/>
          <p:cNvPicPr preferRelativeResize="0"/>
          <p:nvPr/>
        </p:nvPicPr>
        <p:blipFill>
          <a:blip r:embed="rId3">
            <a:alphaModFix/>
          </a:blip>
          <a:stretch>
            <a:fillRect/>
          </a:stretch>
        </p:blipFill>
        <p:spPr>
          <a:xfrm>
            <a:off x="621850" y="1877500"/>
            <a:ext cx="1784325" cy="981800"/>
          </a:xfrm>
          <a:prstGeom prst="rect">
            <a:avLst/>
          </a:prstGeom>
          <a:noFill/>
          <a:ln>
            <a:noFill/>
          </a:ln>
        </p:spPr>
      </p:pic>
      <p:pic>
        <p:nvPicPr>
          <p:cNvPr id="515" name="Google Shape;515;p82"/>
          <p:cNvPicPr preferRelativeResize="0"/>
          <p:nvPr/>
        </p:nvPicPr>
        <p:blipFill rotWithShape="1">
          <a:blip r:embed="rId4">
            <a:alphaModFix/>
          </a:blip>
          <a:srcRect b="37915"/>
          <a:stretch/>
        </p:blipFill>
        <p:spPr>
          <a:xfrm>
            <a:off x="621850" y="3097175"/>
            <a:ext cx="3591450" cy="557425"/>
          </a:xfrm>
          <a:prstGeom prst="rect">
            <a:avLst/>
          </a:prstGeom>
          <a:noFill/>
          <a:ln>
            <a:noFill/>
          </a:ln>
        </p:spPr>
      </p:pic>
      <p:pic>
        <p:nvPicPr>
          <p:cNvPr id="516" name="Google Shape;516;p82"/>
          <p:cNvPicPr preferRelativeResize="0"/>
          <p:nvPr/>
        </p:nvPicPr>
        <p:blipFill rotWithShape="1">
          <a:blip r:embed="rId4">
            <a:alphaModFix/>
          </a:blip>
          <a:srcRect t="52008"/>
          <a:stretch/>
        </p:blipFill>
        <p:spPr>
          <a:xfrm>
            <a:off x="609600" y="3587650"/>
            <a:ext cx="3688675" cy="442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3"/>
          <p:cNvSpPr txBox="1">
            <a:spLocks noGrp="1"/>
          </p:cNvSpPr>
          <p:nvPr>
            <p:ph type="body" idx="1"/>
          </p:nvPr>
        </p:nvSpPr>
        <p:spPr>
          <a:xfrm>
            <a:off x="311700" y="628650"/>
            <a:ext cx="8520600" cy="4184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2"/>
              </a:buClr>
              <a:buSzPts val="1800"/>
              <a:buChar char="-"/>
            </a:pPr>
            <a:r>
              <a:rPr lang="en" b="1">
                <a:solidFill>
                  <a:schemeClr val="dk2"/>
                </a:solidFill>
              </a:rPr>
              <a:t>.where()</a:t>
            </a:r>
            <a:endParaRPr b="1">
              <a:solidFill>
                <a:schemeClr val="dk2"/>
              </a:solidFill>
            </a:endParaRPr>
          </a:p>
          <a:p>
            <a:pPr marL="914400" lvl="1" indent="-317500" algn="l" rtl="0">
              <a:spcBef>
                <a:spcPts val="0"/>
              </a:spcBef>
              <a:spcAft>
                <a:spcPts val="0"/>
              </a:spcAft>
              <a:buSzPts val="1400"/>
              <a:buChar char="-"/>
            </a:pPr>
            <a:r>
              <a:rPr lang="en"/>
              <a:t>Allows you to set your own conditions and returns result from the first array if true, else returns the value from the second array.</a:t>
            </a:r>
            <a:endParaRPr/>
          </a:p>
          <a:p>
            <a:pPr marL="0" lvl="0" indent="0" algn="l" rtl="0">
              <a:spcBef>
                <a:spcPts val="1200"/>
              </a:spcBef>
              <a:spcAft>
                <a:spcPts val="1200"/>
              </a:spcAft>
              <a:buNone/>
            </a:pPr>
            <a:endParaRPr/>
          </a:p>
        </p:txBody>
      </p:sp>
      <p:pic>
        <p:nvPicPr>
          <p:cNvPr id="522" name="Google Shape;522;p83"/>
          <p:cNvPicPr preferRelativeResize="0"/>
          <p:nvPr/>
        </p:nvPicPr>
        <p:blipFill>
          <a:blip r:embed="rId3">
            <a:alphaModFix/>
          </a:blip>
          <a:stretch>
            <a:fillRect/>
          </a:stretch>
        </p:blipFill>
        <p:spPr>
          <a:xfrm>
            <a:off x="691238" y="1947863"/>
            <a:ext cx="3800475" cy="2124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422750" y="271025"/>
            <a:ext cx="69075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wins??? Wait, not yet!</a:t>
            </a:r>
            <a:endParaRPr/>
          </a:p>
        </p:txBody>
      </p:sp>
      <p:pic>
        <p:nvPicPr>
          <p:cNvPr id="140" name="Google Shape;140;p30"/>
          <p:cNvPicPr preferRelativeResize="0"/>
          <p:nvPr/>
        </p:nvPicPr>
        <p:blipFill>
          <a:blip r:embed="rId3">
            <a:alphaModFix/>
          </a:blip>
          <a:stretch>
            <a:fillRect/>
          </a:stretch>
        </p:blipFill>
        <p:spPr>
          <a:xfrm>
            <a:off x="1978500" y="1076475"/>
            <a:ext cx="5187001" cy="37147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4"/>
          <p:cNvSpPr txBox="1">
            <a:spLocks noGrp="1"/>
          </p:cNvSpPr>
          <p:nvPr>
            <p:ph type="title"/>
          </p:nvPr>
        </p:nvSpPr>
        <p:spPr>
          <a:xfrm>
            <a:off x="311700" y="16825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Gradients</a:t>
            </a:r>
            <a:endParaRPr/>
          </a:p>
        </p:txBody>
      </p:sp>
      <p:sp>
        <p:nvSpPr>
          <p:cNvPr id="528" name="Google Shape;528;p84"/>
          <p:cNvSpPr txBox="1">
            <a:spLocks noGrp="1"/>
          </p:cNvSpPr>
          <p:nvPr>
            <p:ph type="body" idx="1"/>
          </p:nvPr>
        </p:nvSpPr>
        <p:spPr>
          <a:xfrm>
            <a:off x="311700" y="7136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solidFill>
                  <a:schemeClr val="dk2"/>
                </a:solidFill>
              </a:rPr>
              <a:t>np.gradient(fx,x)</a:t>
            </a:r>
            <a:r>
              <a:rPr lang="en"/>
              <a:t> </a:t>
            </a:r>
            <a:endParaRPr/>
          </a:p>
          <a:p>
            <a:pPr marL="914400" lvl="1" indent="-317500" algn="l" rtl="0">
              <a:spcBef>
                <a:spcPts val="0"/>
              </a:spcBef>
              <a:spcAft>
                <a:spcPts val="0"/>
              </a:spcAft>
              <a:buSzPts val="1400"/>
              <a:buChar char="-"/>
            </a:pPr>
            <a:r>
              <a:rPr lang="en"/>
              <a:t>This will output the approximate gradient calculated using numpy arrays of f(x) and x.</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529" name="Google Shape;529;p84"/>
          <p:cNvPicPr preferRelativeResize="0"/>
          <p:nvPr/>
        </p:nvPicPr>
        <p:blipFill>
          <a:blip r:embed="rId3">
            <a:alphaModFix/>
          </a:blip>
          <a:stretch>
            <a:fillRect/>
          </a:stretch>
        </p:blipFill>
        <p:spPr>
          <a:xfrm>
            <a:off x="0" y="1410552"/>
            <a:ext cx="9144001" cy="984646"/>
          </a:xfrm>
          <a:prstGeom prst="rect">
            <a:avLst/>
          </a:prstGeom>
          <a:noFill/>
          <a:ln>
            <a:noFill/>
          </a:ln>
        </p:spPr>
      </p:pic>
      <p:pic>
        <p:nvPicPr>
          <p:cNvPr id="530" name="Google Shape;530;p84"/>
          <p:cNvPicPr preferRelativeResize="0"/>
          <p:nvPr/>
        </p:nvPicPr>
        <p:blipFill>
          <a:blip r:embed="rId4">
            <a:alphaModFix/>
          </a:blip>
          <a:stretch>
            <a:fillRect/>
          </a:stretch>
        </p:blipFill>
        <p:spPr>
          <a:xfrm>
            <a:off x="0" y="2571750"/>
            <a:ext cx="9144001" cy="23626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5"/>
          <p:cNvSpPr txBox="1">
            <a:spLocks noGrp="1"/>
          </p:cNvSpPr>
          <p:nvPr>
            <p:ph type="body" idx="1"/>
          </p:nvPr>
        </p:nvSpPr>
        <p:spPr>
          <a:xfrm>
            <a:off x="251725" y="4026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Since gradients are calculated mathematically, they do have inaccuracies - but thankfully, they are rather low.</a:t>
            </a:r>
            <a:endParaRPr/>
          </a:p>
          <a:p>
            <a:pPr marL="0" lvl="0" indent="0" algn="l" rtl="0">
              <a:spcBef>
                <a:spcPts val="1200"/>
              </a:spcBef>
              <a:spcAft>
                <a:spcPts val="1200"/>
              </a:spcAft>
              <a:buNone/>
            </a:pPr>
            <a:endParaRPr/>
          </a:p>
        </p:txBody>
      </p:sp>
      <p:pic>
        <p:nvPicPr>
          <p:cNvPr id="536" name="Google Shape;536;p85"/>
          <p:cNvPicPr preferRelativeResize="0"/>
          <p:nvPr/>
        </p:nvPicPr>
        <p:blipFill>
          <a:blip r:embed="rId3">
            <a:alphaModFix/>
          </a:blip>
          <a:stretch>
            <a:fillRect/>
          </a:stretch>
        </p:blipFill>
        <p:spPr>
          <a:xfrm>
            <a:off x="195925" y="1013850"/>
            <a:ext cx="7400972" cy="4037800"/>
          </a:xfrm>
          <a:prstGeom prst="rect">
            <a:avLst/>
          </a:prstGeom>
          <a:noFill/>
          <a:ln>
            <a:noFill/>
          </a:ln>
        </p:spPr>
      </p:pic>
      <p:pic>
        <p:nvPicPr>
          <p:cNvPr id="537" name="Google Shape;537;p85"/>
          <p:cNvPicPr preferRelativeResize="0"/>
          <p:nvPr/>
        </p:nvPicPr>
        <p:blipFill>
          <a:blip r:embed="rId4">
            <a:alphaModFix/>
          </a:blip>
          <a:stretch>
            <a:fillRect/>
          </a:stretch>
        </p:blipFill>
        <p:spPr>
          <a:xfrm>
            <a:off x="4493775" y="1179725"/>
            <a:ext cx="4106050" cy="3153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6"/>
          <p:cNvSpPr txBox="1">
            <a:spLocks noGrp="1"/>
          </p:cNvSpPr>
          <p:nvPr>
            <p:ph type="title"/>
          </p:nvPr>
        </p:nvSpPr>
        <p:spPr>
          <a:xfrm>
            <a:off x="236775" y="644725"/>
            <a:ext cx="8776500" cy="146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3509"/>
              <a:t>Matrix Operations and Transformations</a:t>
            </a:r>
            <a:endParaRPr sz="3509"/>
          </a:p>
        </p:txBody>
      </p:sp>
      <p:pic>
        <p:nvPicPr>
          <p:cNvPr id="543" name="Google Shape;543;p86"/>
          <p:cNvPicPr preferRelativeResize="0"/>
          <p:nvPr/>
        </p:nvPicPr>
        <p:blipFill>
          <a:blip r:embed="rId3">
            <a:alphaModFix/>
          </a:blip>
          <a:stretch>
            <a:fillRect/>
          </a:stretch>
        </p:blipFill>
        <p:spPr>
          <a:xfrm>
            <a:off x="530000" y="1997900"/>
            <a:ext cx="3646025" cy="2041775"/>
          </a:xfrm>
          <a:prstGeom prst="rect">
            <a:avLst/>
          </a:prstGeom>
          <a:noFill/>
          <a:ln>
            <a:noFill/>
          </a:ln>
        </p:spPr>
      </p:pic>
      <p:pic>
        <p:nvPicPr>
          <p:cNvPr id="544" name="Google Shape;544;p86"/>
          <p:cNvPicPr preferRelativeResize="0"/>
          <p:nvPr/>
        </p:nvPicPr>
        <p:blipFill>
          <a:blip r:embed="rId4">
            <a:alphaModFix/>
          </a:blip>
          <a:stretch>
            <a:fillRect/>
          </a:stretch>
        </p:blipFill>
        <p:spPr>
          <a:xfrm>
            <a:off x="4400550" y="2067600"/>
            <a:ext cx="4558400" cy="1710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Matrices or Multi-Dimensional Arrays</a:t>
            </a:r>
            <a:endParaRPr/>
          </a:p>
        </p:txBody>
      </p:sp>
      <p:sp>
        <p:nvSpPr>
          <p:cNvPr id="550" name="Google Shape;550;p87"/>
          <p:cNvSpPr txBox="1">
            <a:spLocks noGrp="1"/>
          </p:cNvSpPr>
          <p:nvPr>
            <p:ph type="body" idx="1"/>
          </p:nvPr>
        </p:nvSpPr>
        <p:spPr>
          <a:xfrm>
            <a:off x="311700" y="1152475"/>
            <a:ext cx="49020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None/>
            </a:pPr>
            <a:r>
              <a:rPr lang="en" sz="1900" b="1">
                <a:solidFill>
                  <a:schemeClr val="dk2"/>
                </a:solidFill>
                <a:latin typeface="Arial"/>
                <a:ea typeface="Arial"/>
                <a:cs typeface="Arial"/>
                <a:sym typeface="Arial"/>
              </a:rPr>
              <a:t>Let's cover some basic functions to create numpy matrices</a:t>
            </a:r>
            <a:endParaRPr sz="1900" b="1">
              <a:solidFill>
                <a:schemeClr val="dk2"/>
              </a:solidFill>
              <a:latin typeface="Arial"/>
              <a:ea typeface="Arial"/>
              <a:cs typeface="Arial"/>
              <a:sym typeface="Arial"/>
            </a:endParaRPr>
          </a:p>
          <a:p>
            <a:pPr marL="0" lvl="0" indent="0" algn="l" rtl="0">
              <a:spcBef>
                <a:spcPts val="1400"/>
              </a:spcBef>
              <a:spcAft>
                <a:spcPts val="0"/>
              </a:spcAft>
              <a:buClr>
                <a:schemeClr val="dk2"/>
              </a:buClr>
              <a:buSzPts val="1100"/>
              <a:buFont typeface="Arial"/>
              <a:buNone/>
            </a:pPr>
            <a:endParaRPr sz="1900" b="1">
              <a:solidFill>
                <a:schemeClr val="dk2"/>
              </a:solidFill>
              <a:latin typeface="Arial"/>
              <a:ea typeface="Arial"/>
              <a:cs typeface="Arial"/>
              <a:sym typeface="Arial"/>
            </a:endParaRPr>
          </a:p>
          <a:p>
            <a:pPr marL="457200" lvl="0" indent="-355600" algn="l" rtl="0">
              <a:spcBef>
                <a:spcPts val="1200"/>
              </a:spcBef>
              <a:spcAft>
                <a:spcPts val="0"/>
              </a:spcAft>
              <a:buClr>
                <a:schemeClr val="dk2"/>
              </a:buClr>
              <a:buSzPts val="2000"/>
              <a:buFont typeface="Arial"/>
              <a:buAutoNum type="arabicPeriod"/>
            </a:pPr>
            <a:r>
              <a:rPr lang="en" sz="2000">
                <a:solidFill>
                  <a:schemeClr val="dk2"/>
                </a:solidFill>
              </a:rPr>
              <a:t>Matrices from 2D or 3D or ND Lists.</a:t>
            </a:r>
            <a:endParaRPr sz="2000">
              <a:solidFill>
                <a:schemeClr val="dk2"/>
              </a:solidFill>
            </a:endParaRPr>
          </a:p>
          <a:p>
            <a:pPr marL="457200" lvl="0" indent="-330200" algn="l" rtl="0">
              <a:spcBef>
                <a:spcPts val="0"/>
              </a:spcBef>
              <a:spcAft>
                <a:spcPts val="0"/>
              </a:spcAft>
              <a:buClr>
                <a:schemeClr val="dk2"/>
              </a:buClr>
              <a:buSzPts val="1600"/>
              <a:buFont typeface="Arial"/>
              <a:buAutoNum type="arabicPeriod"/>
            </a:pPr>
            <a:r>
              <a:rPr lang="en" sz="2000">
                <a:solidFill>
                  <a:schemeClr val="dk2"/>
                </a:solidFill>
              </a:rPr>
              <a:t>O</a:t>
            </a:r>
            <a:r>
              <a:rPr lang="en" sz="2000">
                <a:solidFill>
                  <a:schemeClr val="dk2"/>
                </a:solidFill>
                <a:latin typeface="Arial"/>
                <a:ea typeface="Arial"/>
                <a:cs typeface="Arial"/>
                <a:sym typeface="Arial"/>
              </a:rPr>
              <a:t>nes, </a:t>
            </a:r>
            <a:r>
              <a:rPr lang="en" sz="2000">
                <a:solidFill>
                  <a:schemeClr val="dk2"/>
                </a:solidFill>
              </a:rPr>
              <a:t>Z</a:t>
            </a:r>
            <a:r>
              <a:rPr lang="en" sz="2000">
                <a:solidFill>
                  <a:schemeClr val="dk2"/>
                </a:solidFill>
                <a:latin typeface="Arial"/>
                <a:ea typeface="Arial"/>
                <a:cs typeface="Arial"/>
                <a:sym typeface="Arial"/>
              </a:rPr>
              <a:t>eros,and </a:t>
            </a:r>
            <a:r>
              <a:rPr lang="en" sz="2000">
                <a:solidFill>
                  <a:schemeClr val="dk2"/>
                </a:solidFill>
              </a:rPr>
              <a:t>I</a:t>
            </a:r>
            <a:r>
              <a:rPr lang="en" sz="2000">
                <a:solidFill>
                  <a:schemeClr val="dk2"/>
                </a:solidFill>
                <a:latin typeface="Arial"/>
                <a:ea typeface="Arial"/>
                <a:cs typeface="Arial"/>
                <a:sym typeface="Arial"/>
              </a:rPr>
              <a:t>dentity</a:t>
            </a:r>
            <a:r>
              <a:rPr lang="en" sz="2000">
                <a:solidFill>
                  <a:schemeClr val="dk2"/>
                </a:solidFill>
              </a:rPr>
              <a:t>.</a:t>
            </a:r>
            <a:endParaRPr/>
          </a:p>
        </p:txBody>
      </p:sp>
      <p:pic>
        <p:nvPicPr>
          <p:cNvPr id="551" name="Google Shape;551;p87"/>
          <p:cNvPicPr preferRelativeResize="0"/>
          <p:nvPr/>
        </p:nvPicPr>
        <p:blipFill>
          <a:blip r:embed="rId3">
            <a:alphaModFix/>
          </a:blip>
          <a:stretch>
            <a:fillRect/>
          </a:stretch>
        </p:blipFill>
        <p:spPr>
          <a:xfrm>
            <a:off x="5591975" y="1152475"/>
            <a:ext cx="2792425" cy="34164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8"/>
          <p:cNvSpPr txBox="1"/>
          <p:nvPr/>
        </p:nvSpPr>
        <p:spPr>
          <a:xfrm>
            <a:off x="5204700" y="2002200"/>
            <a:ext cx="3627600" cy="113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2"/>
                </a:solidFill>
                <a:latin typeface="Source Sans Pro"/>
                <a:ea typeface="Source Sans Pro"/>
                <a:cs typeface="Source Sans Pro"/>
                <a:sym typeface="Source Sans Pro"/>
              </a:rPr>
              <a:t>array() Method:</a:t>
            </a:r>
            <a:endParaRPr sz="2000" b="1">
              <a:solidFill>
                <a:schemeClr val="lt2"/>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lt2"/>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It takes a 2D or 3D or ND List and returns a Numpy Multidimensional Array or Matrix.</a:t>
            </a:r>
            <a:endParaRPr>
              <a:solidFill>
                <a:schemeClr val="lt2"/>
              </a:solidFill>
              <a:latin typeface="Source Sans Pro"/>
              <a:ea typeface="Source Sans Pro"/>
              <a:cs typeface="Source Sans Pro"/>
              <a:sym typeface="Source Sans Pro"/>
            </a:endParaRPr>
          </a:p>
        </p:txBody>
      </p:sp>
      <p:sp>
        <p:nvSpPr>
          <p:cNvPr id="557" name="Google Shape;557;p8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600"/>
              <a:t>Creating Matrices using NumPy array method</a:t>
            </a:r>
            <a:endParaRPr sz="2700"/>
          </a:p>
        </p:txBody>
      </p:sp>
      <p:pic>
        <p:nvPicPr>
          <p:cNvPr id="558" name="Google Shape;558;p88"/>
          <p:cNvPicPr preferRelativeResize="0"/>
          <p:nvPr/>
        </p:nvPicPr>
        <p:blipFill>
          <a:blip r:embed="rId3">
            <a:alphaModFix/>
          </a:blip>
          <a:stretch>
            <a:fillRect/>
          </a:stretch>
        </p:blipFill>
        <p:spPr>
          <a:xfrm>
            <a:off x="311700" y="1121338"/>
            <a:ext cx="4280057" cy="37702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9"/>
          <p:cNvSpPr txBox="1"/>
          <p:nvPr/>
        </p:nvSpPr>
        <p:spPr>
          <a:xfrm>
            <a:off x="6628025" y="1068425"/>
            <a:ext cx="2204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2"/>
                </a:solidFill>
                <a:latin typeface="Source Sans Pro"/>
                <a:ea typeface="Source Sans Pro"/>
                <a:cs typeface="Source Sans Pro"/>
                <a:sym typeface="Source Sans Pro"/>
              </a:rPr>
              <a:t>zeros():</a:t>
            </a:r>
            <a:endParaRPr b="1">
              <a:solidFill>
                <a:schemeClr val="lt2"/>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Returns a Numpy Array of all zeros of given shape.</a:t>
            </a:r>
            <a:endParaRPr>
              <a:solidFill>
                <a:schemeClr val="lt2"/>
              </a:solidFill>
              <a:latin typeface="Source Sans Pro"/>
              <a:ea typeface="Source Sans Pro"/>
              <a:cs typeface="Source Sans Pro"/>
              <a:sym typeface="Source Sans Pro"/>
            </a:endParaRPr>
          </a:p>
        </p:txBody>
      </p:sp>
      <p:sp>
        <p:nvSpPr>
          <p:cNvPr id="564" name="Google Shape;564;p8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Matrices using NumPy Functions</a:t>
            </a:r>
            <a:endParaRPr sz="3111"/>
          </a:p>
        </p:txBody>
      </p:sp>
      <p:pic>
        <p:nvPicPr>
          <p:cNvPr id="565" name="Google Shape;565;p89"/>
          <p:cNvPicPr preferRelativeResize="0"/>
          <p:nvPr/>
        </p:nvPicPr>
        <p:blipFill>
          <a:blip r:embed="rId3">
            <a:alphaModFix/>
          </a:blip>
          <a:stretch>
            <a:fillRect/>
          </a:stretch>
        </p:blipFill>
        <p:spPr>
          <a:xfrm>
            <a:off x="623838" y="1152475"/>
            <a:ext cx="5876925" cy="990600"/>
          </a:xfrm>
          <a:prstGeom prst="rect">
            <a:avLst/>
          </a:prstGeom>
          <a:noFill/>
          <a:ln>
            <a:noFill/>
          </a:ln>
        </p:spPr>
      </p:pic>
      <p:pic>
        <p:nvPicPr>
          <p:cNvPr id="566" name="Google Shape;566;p89"/>
          <p:cNvPicPr preferRelativeResize="0"/>
          <p:nvPr/>
        </p:nvPicPr>
        <p:blipFill>
          <a:blip r:embed="rId4">
            <a:alphaModFix/>
          </a:blip>
          <a:stretch>
            <a:fillRect/>
          </a:stretch>
        </p:blipFill>
        <p:spPr>
          <a:xfrm>
            <a:off x="623838" y="2227113"/>
            <a:ext cx="5876925" cy="1171575"/>
          </a:xfrm>
          <a:prstGeom prst="rect">
            <a:avLst/>
          </a:prstGeom>
          <a:noFill/>
          <a:ln>
            <a:noFill/>
          </a:ln>
        </p:spPr>
      </p:pic>
      <p:sp>
        <p:nvSpPr>
          <p:cNvPr id="567" name="Google Shape;567;p89"/>
          <p:cNvSpPr txBox="1"/>
          <p:nvPr/>
        </p:nvSpPr>
        <p:spPr>
          <a:xfrm>
            <a:off x="6628025" y="2156100"/>
            <a:ext cx="2204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 b="1">
                <a:solidFill>
                  <a:schemeClr val="lt2"/>
                </a:solidFill>
                <a:latin typeface="Source Sans Pro"/>
                <a:ea typeface="Source Sans Pro"/>
                <a:cs typeface="Source Sans Pro"/>
                <a:sym typeface="Source Sans Pro"/>
              </a:rPr>
              <a:t>ones():</a:t>
            </a:r>
            <a:endParaRPr b="1">
              <a:solidFill>
                <a:schemeClr val="lt2"/>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Returns a Numpy Array of all ones of given shape.</a:t>
            </a:r>
            <a:endParaRPr>
              <a:latin typeface="Source Sans Pro"/>
              <a:ea typeface="Source Sans Pro"/>
              <a:cs typeface="Source Sans Pro"/>
              <a:sym typeface="Source Sans Pro"/>
            </a:endParaRPr>
          </a:p>
        </p:txBody>
      </p:sp>
      <p:sp>
        <p:nvSpPr>
          <p:cNvPr id="568" name="Google Shape;568;p89"/>
          <p:cNvSpPr txBox="1"/>
          <p:nvPr/>
        </p:nvSpPr>
        <p:spPr>
          <a:xfrm>
            <a:off x="6628125" y="3435775"/>
            <a:ext cx="2204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a:buNone/>
            </a:pPr>
            <a:r>
              <a:rPr lang="en" b="1">
                <a:solidFill>
                  <a:schemeClr val="lt2"/>
                </a:solidFill>
                <a:latin typeface="Source Sans Pro"/>
                <a:ea typeface="Source Sans Pro"/>
                <a:cs typeface="Source Sans Pro"/>
                <a:sym typeface="Source Sans Pro"/>
              </a:rPr>
              <a:t>identity():</a:t>
            </a:r>
            <a:endParaRPr b="1">
              <a:solidFill>
                <a:schemeClr val="lt2"/>
              </a:solidFill>
              <a:latin typeface="Source Sans Pro"/>
              <a:ea typeface="Source Sans Pro"/>
              <a:cs typeface="Source Sans Pro"/>
              <a:sym typeface="Source Sans Pro"/>
            </a:endParaRPr>
          </a:p>
          <a:p>
            <a:pPr marL="0" lvl="0" indent="0" algn="l" rtl="0">
              <a:spcBef>
                <a:spcPts val="0"/>
              </a:spcBef>
              <a:spcAft>
                <a:spcPts val="0"/>
              </a:spcAft>
              <a:buNone/>
            </a:pPr>
            <a:r>
              <a:rPr lang="en">
                <a:solidFill>
                  <a:schemeClr val="lt2"/>
                </a:solidFill>
                <a:latin typeface="Source Sans Pro"/>
                <a:ea typeface="Source Sans Pro"/>
                <a:cs typeface="Source Sans Pro"/>
                <a:sym typeface="Source Sans Pro"/>
              </a:rPr>
              <a:t>Returns a 2D Identity Square Matrix of given Rows, Columns.</a:t>
            </a:r>
            <a:endParaRPr>
              <a:latin typeface="Source Sans Pro"/>
              <a:ea typeface="Source Sans Pro"/>
              <a:cs typeface="Source Sans Pro"/>
              <a:sym typeface="Source Sans Pro"/>
            </a:endParaRPr>
          </a:p>
        </p:txBody>
      </p:sp>
      <p:pic>
        <p:nvPicPr>
          <p:cNvPr id="569" name="Google Shape;569;p89"/>
          <p:cNvPicPr preferRelativeResize="0"/>
          <p:nvPr/>
        </p:nvPicPr>
        <p:blipFill>
          <a:blip r:embed="rId5">
            <a:alphaModFix/>
          </a:blip>
          <a:stretch>
            <a:fillRect/>
          </a:stretch>
        </p:blipFill>
        <p:spPr>
          <a:xfrm>
            <a:off x="623850" y="3482750"/>
            <a:ext cx="5876924" cy="129992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Shape of np array</a:t>
            </a:r>
            <a:endParaRPr/>
          </a:p>
        </p:txBody>
      </p:sp>
      <p:sp>
        <p:nvSpPr>
          <p:cNvPr id="575" name="Google Shape;575;p90"/>
          <p:cNvSpPr txBox="1"/>
          <p:nvPr/>
        </p:nvSpPr>
        <p:spPr>
          <a:xfrm rot="-10228271">
            <a:off x="7458354" y="2219961"/>
            <a:ext cx="1699854" cy="4000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576" name="Google Shape;576;p90"/>
          <p:cNvSpPr txBox="1"/>
          <p:nvPr/>
        </p:nvSpPr>
        <p:spPr>
          <a:xfrm>
            <a:off x="4584900" y="1068425"/>
            <a:ext cx="4247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2"/>
                </a:solidFill>
              </a:rPr>
              <a:t>shape:</a:t>
            </a:r>
            <a:endParaRPr sz="1600" b="1">
              <a:solidFill>
                <a:schemeClr val="lt2"/>
              </a:solidFill>
            </a:endParaRPr>
          </a:p>
          <a:p>
            <a:pPr marL="0" lvl="0" indent="0" algn="l" rtl="0">
              <a:spcBef>
                <a:spcPts val="0"/>
              </a:spcBef>
              <a:spcAft>
                <a:spcPts val="0"/>
              </a:spcAft>
              <a:buNone/>
            </a:pPr>
            <a:r>
              <a:rPr lang="en" sz="1300">
                <a:solidFill>
                  <a:schemeClr val="lt2"/>
                </a:solidFill>
              </a:rPr>
              <a:t>Returns the number of elements in each dimension of the np array.</a:t>
            </a:r>
            <a:endParaRPr sz="1300">
              <a:solidFill>
                <a:schemeClr val="lt2"/>
              </a:solidFill>
            </a:endParaRPr>
          </a:p>
        </p:txBody>
      </p:sp>
      <p:pic>
        <p:nvPicPr>
          <p:cNvPr id="577" name="Google Shape;577;p90"/>
          <p:cNvPicPr preferRelativeResize="0"/>
          <p:nvPr/>
        </p:nvPicPr>
        <p:blipFill>
          <a:blip r:embed="rId3">
            <a:alphaModFix/>
          </a:blip>
          <a:stretch>
            <a:fillRect/>
          </a:stretch>
        </p:blipFill>
        <p:spPr>
          <a:xfrm>
            <a:off x="311700" y="1068425"/>
            <a:ext cx="4058205" cy="1634363"/>
          </a:xfrm>
          <a:prstGeom prst="rect">
            <a:avLst/>
          </a:prstGeom>
          <a:noFill/>
          <a:ln>
            <a:noFill/>
          </a:ln>
        </p:spPr>
      </p:pic>
      <p:sp>
        <p:nvSpPr>
          <p:cNvPr id="578" name="Google Shape;578;p90"/>
          <p:cNvSpPr txBox="1"/>
          <p:nvPr/>
        </p:nvSpPr>
        <p:spPr>
          <a:xfrm>
            <a:off x="311700" y="2964125"/>
            <a:ext cx="4273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2"/>
                </a:solidFill>
              </a:rPr>
              <a:t>ndim:</a:t>
            </a:r>
            <a:endParaRPr sz="1600" b="1">
              <a:solidFill>
                <a:schemeClr val="lt2"/>
              </a:solidFill>
            </a:endParaRPr>
          </a:p>
          <a:p>
            <a:pPr marL="0" lvl="0" indent="0" algn="l" rtl="0">
              <a:spcBef>
                <a:spcPts val="0"/>
              </a:spcBef>
              <a:spcAft>
                <a:spcPts val="0"/>
              </a:spcAft>
              <a:buNone/>
            </a:pPr>
            <a:r>
              <a:rPr lang="en">
                <a:solidFill>
                  <a:schemeClr val="lt2"/>
                </a:solidFill>
              </a:rPr>
              <a:t>Returns the Number of Dimensions of the np array.</a:t>
            </a:r>
            <a:endParaRPr>
              <a:solidFill>
                <a:schemeClr val="lt2"/>
              </a:solidFill>
            </a:endParaRPr>
          </a:p>
        </p:txBody>
      </p:sp>
      <p:pic>
        <p:nvPicPr>
          <p:cNvPr id="579" name="Google Shape;579;p90"/>
          <p:cNvPicPr preferRelativeResize="0"/>
          <p:nvPr/>
        </p:nvPicPr>
        <p:blipFill>
          <a:blip r:embed="rId4">
            <a:alphaModFix/>
          </a:blip>
          <a:stretch>
            <a:fillRect/>
          </a:stretch>
        </p:blipFill>
        <p:spPr>
          <a:xfrm>
            <a:off x="311700" y="3579725"/>
            <a:ext cx="4962751" cy="338125"/>
          </a:xfrm>
          <a:prstGeom prst="rect">
            <a:avLst/>
          </a:prstGeom>
          <a:noFill/>
          <a:ln>
            <a:noFill/>
          </a:ln>
        </p:spPr>
      </p:pic>
      <p:pic>
        <p:nvPicPr>
          <p:cNvPr id="580" name="Google Shape;580;p90"/>
          <p:cNvPicPr preferRelativeResize="0"/>
          <p:nvPr/>
        </p:nvPicPr>
        <p:blipFill>
          <a:blip r:embed="rId5">
            <a:alphaModFix/>
          </a:blip>
          <a:stretch>
            <a:fillRect/>
          </a:stretch>
        </p:blipFill>
        <p:spPr>
          <a:xfrm>
            <a:off x="311700" y="3917850"/>
            <a:ext cx="3760801" cy="443825"/>
          </a:xfrm>
          <a:prstGeom prst="rect">
            <a:avLst/>
          </a:prstGeom>
          <a:noFill/>
          <a:ln>
            <a:noFill/>
          </a:ln>
        </p:spPr>
      </p:pic>
      <p:pic>
        <p:nvPicPr>
          <p:cNvPr id="581" name="Google Shape;581;p90"/>
          <p:cNvPicPr preferRelativeResize="0"/>
          <p:nvPr/>
        </p:nvPicPr>
        <p:blipFill>
          <a:blip r:embed="rId6">
            <a:alphaModFix/>
          </a:blip>
          <a:stretch>
            <a:fillRect/>
          </a:stretch>
        </p:blipFill>
        <p:spPr>
          <a:xfrm>
            <a:off x="4584900" y="1960450"/>
            <a:ext cx="4297990" cy="442650"/>
          </a:xfrm>
          <a:prstGeom prst="rect">
            <a:avLst/>
          </a:prstGeom>
          <a:noFill/>
          <a:ln>
            <a:noFill/>
          </a:ln>
        </p:spPr>
      </p:pic>
      <p:pic>
        <p:nvPicPr>
          <p:cNvPr id="582" name="Google Shape;582;p90"/>
          <p:cNvPicPr preferRelativeResize="0"/>
          <p:nvPr/>
        </p:nvPicPr>
        <p:blipFill>
          <a:blip r:embed="rId7">
            <a:alphaModFix/>
          </a:blip>
          <a:stretch>
            <a:fillRect/>
          </a:stretch>
        </p:blipFill>
        <p:spPr>
          <a:xfrm>
            <a:off x="4584900" y="2571750"/>
            <a:ext cx="2855735" cy="442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Reshaping np arrays</a:t>
            </a:r>
            <a:endParaRPr/>
          </a:p>
        </p:txBody>
      </p:sp>
      <p:sp>
        <p:nvSpPr>
          <p:cNvPr id="588" name="Google Shape;588;p91"/>
          <p:cNvSpPr txBox="1"/>
          <p:nvPr/>
        </p:nvSpPr>
        <p:spPr>
          <a:xfrm rot="-10228271">
            <a:off x="7458354" y="2219961"/>
            <a:ext cx="1699854" cy="4000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pic>
        <p:nvPicPr>
          <p:cNvPr id="589" name="Google Shape;589;p91"/>
          <p:cNvPicPr preferRelativeResize="0"/>
          <p:nvPr/>
        </p:nvPicPr>
        <p:blipFill>
          <a:blip r:embed="rId3">
            <a:alphaModFix/>
          </a:blip>
          <a:stretch>
            <a:fillRect/>
          </a:stretch>
        </p:blipFill>
        <p:spPr>
          <a:xfrm>
            <a:off x="311700" y="1068425"/>
            <a:ext cx="5527607" cy="3770275"/>
          </a:xfrm>
          <a:prstGeom prst="rect">
            <a:avLst/>
          </a:prstGeom>
          <a:noFill/>
          <a:ln>
            <a:noFill/>
          </a:ln>
        </p:spPr>
      </p:pic>
      <p:sp>
        <p:nvSpPr>
          <p:cNvPr id="590" name="Google Shape;590;p91"/>
          <p:cNvSpPr txBox="1"/>
          <p:nvPr/>
        </p:nvSpPr>
        <p:spPr>
          <a:xfrm>
            <a:off x="6064925" y="2156100"/>
            <a:ext cx="2598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Source Sans Pro"/>
                <a:ea typeface="Source Sans Pro"/>
                <a:cs typeface="Source Sans Pro"/>
                <a:sym typeface="Source Sans Pro"/>
              </a:rPr>
              <a:t>reshape():</a:t>
            </a:r>
            <a:endParaRPr b="1">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Returns the reshaped np array if possible.</a:t>
            </a:r>
            <a:endParaRPr>
              <a:latin typeface="Source Sans Pro"/>
              <a:ea typeface="Source Sans Pro"/>
              <a:cs typeface="Source Sans Pro"/>
              <a:sym typeface="Source Sans Pr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9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Matrix Transformations : Addition</a:t>
            </a:r>
            <a:endParaRPr/>
          </a:p>
        </p:txBody>
      </p:sp>
      <p:sp>
        <p:nvSpPr>
          <p:cNvPr id="596" name="Google Shape;596;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Now we will look at a function to add two matrices:</a:t>
            </a:r>
            <a:endParaRPr sz="1500"/>
          </a:p>
          <a:p>
            <a:pPr marL="0" lvl="0" indent="0" algn="l" rtl="0">
              <a:spcBef>
                <a:spcPts val="1200"/>
              </a:spcBef>
              <a:spcAft>
                <a:spcPts val="0"/>
              </a:spcAft>
              <a:buNone/>
            </a:pPr>
            <a:endParaRPr sz="1500"/>
          </a:p>
          <a:p>
            <a:pPr marL="0" lvl="0" indent="0" algn="l" rtl="0">
              <a:spcBef>
                <a:spcPts val="1200"/>
              </a:spcBef>
              <a:spcAft>
                <a:spcPts val="0"/>
              </a:spcAft>
              <a:buNone/>
            </a:pPr>
            <a:endParaRPr sz="1500"/>
          </a:p>
          <a:p>
            <a:pPr marL="5029200" lvl="0" indent="0" algn="l" rtl="0">
              <a:spcBef>
                <a:spcPts val="1200"/>
              </a:spcBef>
              <a:spcAft>
                <a:spcPts val="0"/>
              </a:spcAft>
              <a:buNone/>
            </a:pPr>
            <a:r>
              <a:rPr lang="en" sz="1500" b="1"/>
              <a:t>add()</a:t>
            </a:r>
            <a:r>
              <a:rPr lang="en" sz="1500"/>
              <a:t> method : Takes Two numpy matrices of same size and adds them.</a:t>
            </a:r>
            <a:endParaRPr sz="1500"/>
          </a:p>
          <a:p>
            <a:pPr marL="457200" lvl="0" indent="0" algn="l" rtl="0">
              <a:spcBef>
                <a:spcPts val="1200"/>
              </a:spcBef>
              <a:spcAft>
                <a:spcPts val="1200"/>
              </a:spcAft>
              <a:buNone/>
            </a:pPr>
            <a:endParaRPr sz="1500"/>
          </a:p>
        </p:txBody>
      </p:sp>
      <p:pic>
        <p:nvPicPr>
          <p:cNvPr id="597" name="Google Shape;597;p92"/>
          <p:cNvPicPr preferRelativeResize="0"/>
          <p:nvPr/>
        </p:nvPicPr>
        <p:blipFill rotWithShape="1">
          <a:blip r:embed="rId3">
            <a:alphaModFix/>
          </a:blip>
          <a:srcRect l="1661"/>
          <a:stretch/>
        </p:blipFill>
        <p:spPr>
          <a:xfrm>
            <a:off x="311700" y="1549225"/>
            <a:ext cx="4104450" cy="3174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3"/>
          <p:cNvSpPr txBox="1">
            <a:spLocks noGrp="1"/>
          </p:cNvSpPr>
          <p:nvPr>
            <p:ph type="body" idx="1"/>
          </p:nvPr>
        </p:nvSpPr>
        <p:spPr>
          <a:xfrm>
            <a:off x="311700" y="56000"/>
            <a:ext cx="8520600" cy="4512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b="1">
                <a:solidFill>
                  <a:schemeClr val="dk2"/>
                </a:solidFill>
                <a:latin typeface="Raleway"/>
                <a:ea typeface="Raleway"/>
                <a:cs typeface="Raleway"/>
                <a:sym typeface="Raleway"/>
              </a:rPr>
              <a:t>C vs NumPy for matrix multiplication</a:t>
            </a:r>
            <a:endParaRPr sz="1600" b="1">
              <a:solidFill>
                <a:schemeClr val="dk2"/>
              </a:solidFill>
              <a:latin typeface="Raleway"/>
              <a:ea typeface="Raleway"/>
              <a:cs typeface="Raleway"/>
              <a:sym typeface="Raleway"/>
            </a:endParaRPr>
          </a:p>
        </p:txBody>
      </p:sp>
      <p:pic>
        <p:nvPicPr>
          <p:cNvPr id="603" name="Google Shape;603;p93"/>
          <p:cNvPicPr preferRelativeResize="0"/>
          <p:nvPr/>
        </p:nvPicPr>
        <p:blipFill>
          <a:blip r:embed="rId3">
            <a:alphaModFix/>
          </a:blip>
          <a:stretch>
            <a:fillRect/>
          </a:stretch>
        </p:blipFill>
        <p:spPr>
          <a:xfrm>
            <a:off x="707925" y="3724725"/>
            <a:ext cx="3762375" cy="257175"/>
          </a:xfrm>
          <a:prstGeom prst="rect">
            <a:avLst/>
          </a:prstGeom>
          <a:noFill/>
          <a:ln>
            <a:noFill/>
          </a:ln>
        </p:spPr>
      </p:pic>
      <p:pic>
        <p:nvPicPr>
          <p:cNvPr id="604" name="Google Shape;604;p93"/>
          <p:cNvPicPr preferRelativeResize="0"/>
          <p:nvPr/>
        </p:nvPicPr>
        <p:blipFill>
          <a:blip r:embed="rId4">
            <a:alphaModFix/>
          </a:blip>
          <a:stretch>
            <a:fillRect/>
          </a:stretch>
        </p:blipFill>
        <p:spPr>
          <a:xfrm>
            <a:off x="5823556" y="530975"/>
            <a:ext cx="2376645" cy="3968974"/>
          </a:xfrm>
          <a:prstGeom prst="rect">
            <a:avLst/>
          </a:prstGeom>
          <a:noFill/>
          <a:ln>
            <a:noFill/>
          </a:ln>
        </p:spPr>
      </p:pic>
      <p:pic>
        <p:nvPicPr>
          <p:cNvPr id="605" name="Google Shape;605;p93"/>
          <p:cNvPicPr preferRelativeResize="0"/>
          <p:nvPr/>
        </p:nvPicPr>
        <p:blipFill>
          <a:blip r:embed="rId5">
            <a:alphaModFix/>
          </a:blip>
          <a:stretch>
            <a:fillRect/>
          </a:stretch>
        </p:blipFill>
        <p:spPr>
          <a:xfrm>
            <a:off x="707924" y="835775"/>
            <a:ext cx="4271299" cy="2516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 strings attached!</a:t>
            </a:r>
            <a:endParaRPr/>
          </a:p>
        </p:txBody>
      </p:sp>
      <p:sp>
        <p:nvSpPr>
          <p:cNvPr id="146" name="Google Shape;14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50">
                <a:solidFill>
                  <a:schemeClr val="dk2"/>
                </a:solidFill>
                <a:highlight>
                  <a:srgbClr val="FFFFFF"/>
                </a:highlight>
                <a:latin typeface="Verdana"/>
                <a:ea typeface="Verdana"/>
                <a:cs typeface="Verdana"/>
                <a:sym typeface="Verdana"/>
              </a:rPr>
              <a:t>Strings in python are surrounded by either single quotation marks, or double quotation marks.</a:t>
            </a:r>
            <a:endParaRPr sz="1150">
              <a:solidFill>
                <a:schemeClr val="dk2"/>
              </a:solidFill>
              <a:highlight>
                <a:srgbClr val="FFFFFF"/>
              </a:highlight>
              <a:latin typeface="Verdana"/>
              <a:ea typeface="Verdana"/>
              <a:cs typeface="Verdana"/>
              <a:sym typeface="Verdana"/>
            </a:endParaRPr>
          </a:p>
          <a:p>
            <a:pPr marL="0" lvl="0" indent="0" algn="l" rtl="0">
              <a:spcBef>
                <a:spcPts val="1200"/>
              </a:spcBef>
              <a:spcAft>
                <a:spcPts val="0"/>
              </a:spcAft>
              <a:buNone/>
            </a:pPr>
            <a:r>
              <a:rPr lang="en" sz="1150" b="1">
                <a:solidFill>
                  <a:schemeClr val="dk2"/>
                </a:solidFill>
                <a:highlight>
                  <a:srgbClr val="FFFFFF"/>
                </a:highlight>
                <a:latin typeface="Verdana"/>
                <a:ea typeface="Verdana"/>
                <a:cs typeface="Verdana"/>
                <a:sym typeface="Verdana"/>
              </a:rPr>
              <a:t>Slicing</a:t>
            </a:r>
            <a:r>
              <a:rPr lang="en" sz="1150">
                <a:solidFill>
                  <a:schemeClr val="dk2"/>
                </a:solidFill>
                <a:highlight>
                  <a:srgbClr val="FFFFFF"/>
                </a:highlight>
                <a:latin typeface="Verdana"/>
                <a:ea typeface="Verdana"/>
                <a:cs typeface="Verdana"/>
                <a:sym typeface="Verdana"/>
              </a:rPr>
              <a:t>: Return a range of characters by using the slice syntax.</a:t>
            </a:r>
            <a:endParaRPr sz="1150">
              <a:solidFill>
                <a:schemeClr val="dk2"/>
              </a:solidFill>
              <a:highlight>
                <a:srgbClr val="FFFFFF"/>
              </a:highlight>
              <a:latin typeface="Verdana"/>
              <a:ea typeface="Verdana"/>
              <a:cs typeface="Verdana"/>
              <a:sym typeface="Verdana"/>
            </a:endParaRPr>
          </a:p>
          <a:p>
            <a:pPr marL="0" lvl="0" indent="0" algn="l" rtl="0">
              <a:spcBef>
                <a:spcPts val="1200"/>
              </a:spcBef>
              <a:spcAft>
                <a:spcPts val="1200"/>
              </a:spcAft>
              <a:buNone/>
            </a:pPr>
            <a:endParaRPr sz="1150">
              <a:solidFill>
                <a:schemeClr val="dk2"/>
              </a:solidFill>
              <a:highlight>
                <a:srgbClr val="FFFFFF"/>
              </a:highlight>
              <a:latin typeface="Verdana"/>
              <a:ea typeface="Verdana"/>
              <a:cs typeface="Verdana"/>
              <a:sym typeface="Verdana"/>
            </a:endParaRPr>
          </a:p>
        </p:txBody>
      </p:sp>
      <p:pic>
        <p:nvPicPr>
          <p:cNvPr id="147" name="Google Shape;147;p31"/>
          <p:cNvPicPr preferRelativeResize="0"/>
          <p:nvPr/>
        </p:nvPicPr>
        <p:blipFill>
          <a:blip r:embed="rId3">
            <a:alphaModFix/>
          </a:blip>
          <a:stretch>
            <a:fillRect/>
          </a:stretch>
        </p:blipFill>
        <p:spPr>
          <a:xfrm>
            <a:off x="1511725" y="2076300"/>
            <a:ext cx="5510249" cy="27298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Matrix Transformations : Multiplication</a:t>
            </a:r>
            <a:endParaRPr/>
          </a:p>
        </p:txBody>
      </p:sp>
      <p:sp>
        <p:nvSpPr>
          <p:cNvPr id="611" name="Google Shape;611;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n" sz="1500"/>
              <a:t>Now we will look at a function to multiply two matrices:</a:t>
            </a:r>
            <a:endParaRPr sz="1700"/>
          </a:p>
          <a:p>
            <a:pPr marL="5029200" lvl="0" indent="457200" algn="l" rtl="0">
              <a:spcBef>
                <a:spcPts val="1200"/>
              </a:spcBef>
              <a:spcAft>
                <a:spcPts val="0"/>
              </a:spcAft>
              <a:buNone/>
            </a:pPr>
            <a:endParaRPr sz="1500"/>
          </a:p>
          <a:p>
            <a:pPr marL="5029200" lvl="0" indent="457200" algn="l" rtl="0">
              <a:spcBef>
                <a:spcPts val="1200"/>
              </a:spcBef>
              <a:spcAft>
                <a:spcPts val="0"/>
              </a:spcAft>
              <a:buNone/>
            </a:pPr>
            <a:endParaRPr sz="1500"/>
          </a:p>
          <a:p>
            <a:pPr marL="5029200" lvl="0" indent="0" algn="l" rtl="0">
              <a:spcBef>
                <a:spcPts val="1200"/>
              </a:spcBef>
              <a:spcAft>
                <a:spcPts val="1200"/>
              </a:spcAft>
              <a:buNone/>
            </a:pPr>
            <a:r>
              <a:rPr lang="en" sz="1500" b="1"/>
              <a:t>element wise matrix multiplication</a:t>
            </a:r>
            <a:r>
              <a:rPr lang="en" sz="1500"/>
              <a:t> : Multiplies matrices element by element just as </a:t>
            </a:r>
            <a:r>
              <a:rPr lang="en" sz="1500" b="1"/>
              <a:t>add()</a:t>
            </a:r>
            <a:r>
              <a:rPr lang="en" sz="1500"/>
              <a:t> does</a:t>
            </a:r>
            <a:endParaRPr sz="1500"/>
          </a:p>
        </p:txBody>
      </p:sp>
      <p:pic>
        <p:nvPicPr>
          <p:cNvPr id="612" name="Google Shape;612;p94"/>
          <p:cNvPicPr preferRelativeResize="0"/>
          <p:nvPr/>
        </p:nvPicPr>
        <p:blipFill>
          <a:blip r:embed="rId3">
            <a:alphaModFix/>
          </a:blip>
          <a:stretch>
            <a:fillRect/>
          </a:stretch>
        </p:blipFill>
        <p:spPr>
          <a:xfrm>
            <a:off x="311700" y="1605688"/>
            <a:ext cx="4286250" cy="3267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Matrix Multiplication - 1</a:t>
            </a:r>
            <a:endParaRPr/>
          </a:p>
        </p:txBody>
      </p:sp>
      <p:sp>
        <p:nvSpPr>
          <p:cNvPr id="618" name="Google Shape;618;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endParaRPr/>
          </a:p>
          <a:p>
            <a:pPr marL="0" lvl="0" indent="0" algn="l" rtl="0">
              <a:spcBef>
                <a:spcPts val="1200"/>
              </a:spcBef>
              <a:spcAft>
                <a:spcPts val="0"/>
              </a:spcAft>
              <a:buNone/>
            </a:pPr>
            <a:endParaRPr sz="1700"/>
          </a:p>
          <a:p>
            <a:pPr marL="0" lvl="0" indent="0" algn="l" rtl="0">
              <a:spcBef>
                <a:spcPts val="1200"/>
              </a:spcBef>
              <a:spcAft>
                <a:spcPts val="0"/>
              </a:spcAft>
              <a:buNone/>
            </a:pPr>
            <a:endParaRPr sz="1700"/>
          </a:p>
          <a:p>
            <a:pPr marL="5029200" lvl="0" indent="0" algn="l" rtl="0">
              <a:spcBef>
                <a:spcPts val="1200"/>
              </a:spcBef>
              <a:spcAft>
                <a:spcPts val="1200"/>
              </a:spcAft>
              <a:buNone/>
            </a:pPr>
            <a:r>
              <a:rPr lang="en" sz="1700" b="1"/>
              <a:t>matmul()</a:t>
            </a:r>
            <a:r>
              <a:rPr lang="en" sz="1700"/>
              <a:t> method : Multiplies matrices just like you did in your </a:t>
            </a:r>
            <a:r>
              <a:rPr lang="en" sz="1700" b="1"/>
              <a:t>JEE </a:t>
            </a:r>
            <a:r>
              <a:rPr lang="en" sz="1700"/>
              <a:t>!</a:t>
            </a:r>
            <a:endParaRPr sz="1700"/>
          </a:p>
        </p:txBody>
      </p:sp>
      <p:pic>
        <p:nvPicPr>
          <p:cNvPr id="619" name="Google Shape;619;p95"/>
          <p:cNvPicPr preferRelativeResize="0"/>
          <p:nvPr/>
        </p:nvPicPr>
        <p:blipFill rotWithShape="1">
          <a:blip r:embed="rId3">
            <a:alphaModFix/>
          </a:blip>
          <a:srcRect l="-840" r="839" b="3016"/>
          <a:stretch/>
        </p:blipFill>
        <p:spPr>
          <a:xfrm>
            <a:off x="311700" y="1404850"/>
            <a:ext cx="4613926" cy="29116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Matrix Multiplication - 2</a:t>
            </a:r>
            <a:endParaRPr/>
          </a:p>
        </p:txBody>
      </p:sp>
      <p:sp>
        <p:nvSpPr>
          <p:cNvPr id="625" name="Google Shape;625;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p:txBody>
      </p:sp>
      <p:pic>
        <p:nvPicPr>
          <p:cNvPr id="626" name="Google Shape;626;p96"/>
          <p:cNvPicPr preferRelativeResize="0"/>
          <p:nvPr/>
        </p:nvPicPr>
        <p:blipFill>
          <a:blip r:embed="rId3">
            <a:alphaModFix/>
          </a:blip>
          <a:stretch>
            <a:fillRect/>
          </a:stretch>
        </p:blipFill>
        <p:spPr>
          <a:xfrm>
            <a:off x="355474" y="1152475"/>
            <a:ext cx="4108750" cy="1379875"/>
          </a:xfrm>
          <a:prstGeom prst="rect">
            <a:avLst/>
          </a:prstGeom>
          <a:noFill/>
          <a:ln>
            <a:noFill/>
          </a:ln>
        </p:spPr>
      </p:pic>
      <p:pic>
        <p:nvPicPr>
          <p:cNvPr id="627" name="Google Shape;627;p96"/>
          <p:cNvPicPr preferRelativeResize="0"/>
          <p:nvPr/>
        </p:nvPicPr>
        <p:blipFill>
          <a:blip r:embed="rId4">
            <a:alphaModFix/>
          </a:blip>
          <a:stretch>
            <a:fillRect/>
          </a:stretch>
        </p:blipFill>
        <p:spPr>
          <a:xfrm>
            <a:off x="355475" y="2616400"/>
            <a:ext cx="3790950" cy="1943100"/>
          </a:xfrm>
          <a:prstGeom prst="rect">
            <a:avLst/>
          </a:prstGeom>
          <a:noFill/>
          <a:ln>
            <a:noFill/>
          </a:ln>
        </p:spPr>
      </p:pic>
      <p:sp>
        <p:nvSpPr>
          <p:cNvPr id="3" name="TextBox 2">
            <a:extLst>
              <a:ext uri="{FF2B5EF4-FFF2-40B4-BE49-F238E27FC236}">
                <a16:creationId xmlns:a16="http://schemas.microsoft.com/office/drawing/2014/main" id="{DB8499DA-6116-2703-151F-8196C903728C}"/>
              </a:ext>
            </a:extLst>
          </p:cNvPr>
          <p:cNvSpPr txBox="1"/>
          <p:nvPr/>
        </p:nvSpPr>
        <p:spPr>
          <a:xfrm>
            <a:off x="5092658" y="2359427"/>
            <a:ext cx="2793408" cy="830997"/>
          </a:xfrm>
          <a:prstGeom prst="rect">
            <a:avLst/>
          </a:prstGeom>
          <a:noFill/>
        </p:spPr>
        <p:txBody>
          <a:bodyPr wrap="square" rtlCol="0">
            <a:spAutoFit/>
          </a:bodyPr>
          <a:lstStyle/>
          <a:p>
            <a:r>
              <a:rPr lang="en-US" sz="1600" b="0" i="0" u="none" strike="noStrike" dirty="0">
                <a:solidFill>
                  <a:srgbClr val="7F7F7F"/>
                </a:solidFill>
                <a:effectLst/>
                <a:latin typeface="Arial" panose="020B0604020202020204" pitchFamily="34" charset="0"/>
              </a:rPr>
              <a:t>Another way of multiplying matrices: </a:t>
            </a:r>
            <a:br>
              <a:rPr lang="en-US" sz="1600" b="0" i="0" u="none" strike="noStrike" dirty="0">
                <a:solidFill>
                  <a:srgbClr val="7F7F7F"/>
                </a:solidFill>
                <a:effectLst/>
                <a:latin typeface="Arial" panose="020B0604020202020204" pitchFamily="34" charset="0"/>
              </a:rPr>
            </a:br>
            <a:r>
              <a:rPr lang="en-US" sz="1600" b="1" i="0" u="none" strike="noStrike" dirty="0">
                <a:solidFill>
                  <a:srgbClr val="000000"/>
                </a:solidFill>
                <a:effectLst/>
                <a:latin typeface="Arial" panose="020B0604020202020204" pitchFamily="34" charset="0"/>
              </a:rPr>
              <a:t>@</a:t>
            </a:r>
            <a:r>
              <a:rPr lang="en-US" sz="1600" b="0" i="0" u="none" strike="noStrike" dirty="0">
                <a:solidFill>
                  <a:srgbClr val="7F7F7F"/>
                </a:solidFill>
                <a:effectLst/>
                <a:latin typeface="Arial" panose="020B0604020202020204" pitchFamily="34" charset="0"/>
              </a:rPr>
              <a:t> operator</a:t>
            </a:r>
            <a:endParaRPr lang="en-US" sz="1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Matrix Transformations : Trace </a:t>
            </a:r>
            <a:endParaRPr/>
          </a:p>
        </p:txBody>
      </p:sp>
      <p:pic>
        <p:nvPicPr>
          <p:cNvPr id="633" name="Google Shape;633;p97"/>
          <p:cNvPicPr preferRelativeResize="0"/>
          <p:nvPr/>
        </p:nvPicPr>
        <p:blipFill>
          <a:blip r:embed="rId3">
            <a:alphaModFix/>
          </a:blip>
          <a:stretch>
            <a:fillRect/>
          </a:stretch>
        </p:blipFill>
        <p:spPr>
          <a:xfrm>
            <a:off x="477350" y="1295400"/>
            <a:ext cx="4576366" cy="1536925"/>
          </a:xfrm>
          <a:prstGeom prst="rect">
            <a:avLst/>
          </a:prstGeom>
          <a:noFill/>
          <a:ln>
            <a:noFill/>
          </a:ln>
        </p:spPr>
      </p:pic>
      <p:pic>
        <p:nvPicPr>
          <p:cNvPr id="634" name="Google Shape;634;p97"/>
          <p:cNvPicPr preferRelativeResize="0"/>
          <p:nvPr/>
        </p:nvPicPr>
        <p:blipFill rotWithShape="1">
          <a:blip r:embed="rId4">
            <a:alphaModFix/>
          </a:blip>
          <a:srcRect t="24305"/>
          <a:stretch/>
        </p:blipFill>
        <p:spPr>
          <a:xfrm>
            <a:off x="477350" y="3209126"/>
            <a:ext cx="4638150" cy="888700"/>
          </a:xfrm>
          <a:prstGeom prst="rect">
            <a:avLst/>
          </a:prstGeom>
          <a:noFill/>
          <a:ln>
            <a:noFill/>
          </a:ln>
        </p:spPr>
      </p:pic>
      <p:sp>
        <p:nvSpPr>
          <p:cNvPr id="635" name="Google Shape;635;p97"/>
          <p:cNvSpPr txBox="1"/>
          <p:nvPr/>
        </p:nvSpPr>
        <p:spPr>
          <a:xfrm>
            <a:off x="5490025" y="2047650"/>
            <a:ext cx="3000000" cy="10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b="1">
                <a:solidFill>
                  <a:schemeClr val="lt2"/>
                </a:solidFill>
              </a:rPr>
              <a:t>trace()</a:t>
            </a:r>
            <a:r>
              <a:rPr lang="en" sz="1700">
                <a:solidFill>
                  <a:schemeClr val="lt2"/>
                </a:solidFill>
              </a:rPr>
              <a:t> method takes np array as input and outputs its trace.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8"/>
          <p:cNvSpPr txBox="1"/>
          <p:nvPr/>
        </p:nvSpPr>
        <p:spPr>
          <a:xfrm>
            <a:off x="5556000" y="2173325"/>
            <a:ext cx="31620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2"/>
                </a:solidFill>
              </a:rPr>
              <a:t>linalg.det()</a:t>
            </a:r>
            <a:r>
              <a:rPr lang="en" sz="1700">
                <a:solidFill>
                  <a:schemeClr val="lt2"/>
                </a:solidFill>
              </a:rPr>
              <a:t> method takes np array as input and returns its determinant</a:t>
            </a:r>
            <a:endParaRPr sz="1700">
              <a:solidFill>
                <a:schemeClr val="lt2"/>
              </a:solidFill>
            </a:endParaRPr>
          </a:p>
        </p:txBody>
      </p:sp>
      <p:sp>
        <p:nvSpPr>
          <p:cNvPr id="641" name="Google Shape;641;p9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Matrix Transformations : Determinant</a:t>
            </a:r>
            <a:endParaRPr/>
          </a:p>
        </p:txBody>
      </p:sp>
      <p:pic>
        <p:nvPicPr>
          <p:cNvPr id="642" name="Google Shape;642;p98"/>
          <p:cNvPicPr preferRelativeResize="0"/>
          <p:nvPr/>
        </p:nvPicPr>
        <p:blipFill rotWithShape="1">
          <a:blip r:embed="rId3">
            <a:alphaModFix/>
          </a:blip>
          <a:srcRect t="20766"/>
          <a:stretch/>
        </p:blipFill>
        <p:spPr>
          <a:xfrm>
            <a:off x="477350" y="3348675"/>
            <a:ext cx="4184150" cy="977425"/>
          </a:xfrm>
          <a:prstGeom prst="rect">
            <a:avLst/>
          </a:prstGeom>
          <a:noFill/>
          <a:ln>
            <a:noFill/>
          </a:ln>
        </p:spPr>
      </p:pic>
      <p:pic>
        <p:nvPicPr>
          <p:cNvPr id="643" name="Google Shape;643;p98"/>
          <p:cNvPicPr preferRelativeResize="0"/>
          <p:nvPr/>
        </p:nvPicPr>
        <p:blipFill>
          <a:blip r:embed="rId4">
            <a:alphaModFix/>
          </a:blip>
          <a:stretch>
            <a:fillRect/>
          </a:stretch>
        </p:blipFill>
        <p:spPr>
          <a:xfrm>
            <a:off x="477350" y="1276400"/>
            <a:ext cx="4576366" cy="15369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9"/>
          <p:cNvSpPr txBox="1">
            <a:spLocks noGrp="1"/>
          </p:cNvSpPr>
          <p:nvPr>
            <p:ph type="title"/>
          </p:nvPr>
        </p:nvSpPr>
        <p:spPr>
          <a:xfrm>
            <a:off x="156075" y="445025"/>
            <a:ext cx="86763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Matrix Transformations : Transpose</a:t>
            </a:r>
            <a:endParaRPr/>
          </a:p>
        </p:txBody>
      </p:sp>
      <p:pic>
        <p:nvPicPr>
          <p:cNvPr id="649" name="Google Shape;649;p99"/>
          <p:cNvPicPr preferRelativeResize="0"/>
          <p:nvPr/>
        </p:nvPicPr>
        <p:blipFill>
          <a:blip r:embed="rId3">
            <a:alphaModFix/>
          </a:blip>
          <a:stretch>
            <a:fillRect/>
          </a:stretch>
        </p:blipFill>
        <p:spPr>
          <a:xfrm>
            <a:off x="557799" y="1258775"/>
            <a:ext cx="4236650" cy="1639600"/>
          </a:xfrm>
          <a:prstGeom prst="rect">
            <a:avLst/>
          </a:prstGeom>
          <a:noFill/>
          <a:ln>
            <a:noFill/>
          </a:ln>
        </p:spPr>
      </p:pic>
      <p:pic>
        <p:nvPicPr>
          <p:cNvPr id="650" name="Google Shape;650;p99"/>
          <p:cNvPicPr preferRelativeResize="0"/>
          <p:nvPr/>
        </p:nvPicPr>
        <p:blipFill rotWithShape="1">
          <a:blip r:embed="rId4">
            <a:alphaModFix/>
          </a:blip>
          <a:srcRect t="16964"/>
          <a:stretch/>
        </p:blipFill>
        <p:spPr>
          <a:xfrm>
            <a:off x="557800" y="3088725"/>
            <a:ext cx="2596615" cy="1420125"/>
          </a:xfrm>
          <a:prstGeom prst="rect">
            <a:avLst/>
          </a:prstGeom>
          <a:noFill/>
          <a:ln>
            <a:noFill/>
          </a:ln>
        </p:spPr>
      </p:pic>
      <p:sp>
        <p:nvSpPr>
          <p:cNvPr id="651" name="Google Shape;651;p99"/>
          <p:cNvSpPr txBox="1"/>
          <p:nvPr/>
        </p:nvSpPr>
        <p:spPr>
          <a:xfrm>
            <a:off x="5226625" y="2086950"/>
            <a:ext cx="32376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2"/>
                </a:solidFill>
              </a:rPr>
              <a:t>T attribute</a:t>
            </a:r>
            <a:r>
              <a:rPr lang="en" sz="1700">
                <a:solidFill>
                  <a:schemeClr val="lt2"/>
                </a:solidFill>
              </a:rPr>
              <a:t> returns a matrix which is the transpose of the given Matrix.</a:t>
            </a:r>
            <a:endParaRPr sz="1700">
              <a:solidFill>
                <a:schemeClr val="lt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0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Matrix Transformations : Inverse </a:t>
            </a:r>
            <a:endParaRPr dirty="0"/>
          </a:p>
        </p:txBody>
      </p:sp>
      <p:sp>
        <p:nvSpPr>
          <p:cNvPr id="657" name="Google Shape;657;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r>
              <a:rPr lang="en" dirty="0"/>
              <a:t>									</a:t>
            </a:r>
            <a:endParaRPr sz="1500" dirty="0"/>
          </a:p>
        </p:txBody>
      </p:sp>
      <p:pic>
        <p:nvPicPr>
          <p:cNvPr id="658" name="Google Shape;658;p100"/>
          <p:cNvPicPr preferRelativeResize="0"/>
          <p:nvPr/>
        </p:nvPicPr>
        <p:blipFill rotWithShape="1">
          <a:blip r:embed="rId3">
            <a:alphaModFix/>
          </a:blip>
          <a:srcRect t="16401"/>
          <a:stretch/>
        </p:blipFill>
        <p:spPr>
          <a:xfrm>
            <a:off x="627912" y="2992250"/>
            <a:ext cx="2979250" cy="1398425"/>
          </a:xfrm>
          <a:prstGeom prst="rect">
            <a:avLst/>
          </a:prstGeom>
          <a:noFill/>
          <a:ln>
            <a:noFill/>
          </a:ln>
        </p:spPr>
      </p:pic>
      <p:pic>
        <p:nvPicPr>
          <p:cNvPr id="659" name="Google Shape;659;p100"/>
          <p:cNvPicPr preferRelativeResize="0"/>
          <p:nvPr/>
        </p:nvPicPr>
        <p:blipFill>
          <a:blip r:embed="rId4">
            <a:alphaModFix/>
          </a:blip>
          <a:stretch>
            <a:fillRect/>
          </a:stretch>
        </p:blipFill>
        <p:spPr>
          <a:xfrm>
            <a:off x="627900" y="1301900"/>
            <a:ext cx="4046075" cy="1565850"/>
          </a:xfrm>
          <a:prstGeom prst="rect">
            <a:avLst/>
          </a:prstGeom>
          <a:noFill/>
          <a:ln>
            <a:noFill/>
          </a:ln>
        </p:spPr>
      </p:pic>
      <p:sp>
        <p:nvSpPr>
          <p:cNvPr id="2" name="TextBox 1">
            <a:extLst>
              <a:ext uri="{FF2B5EF4-FFF2-40B4-BE49-F238E27FC236}">
                <a16:creationId xmlns:a16="http://schemas.microsoft.com/office/drawing/2014/main" id="{06109C1E-E21E-607C-775A-D95105345005}"/>
              </a:ext>
            </a:extLst>
          </p:cNvPr>
          <p:cNvSpPr txBox="1"/>
          <p:nvPr/>
        </p:nvSpPr>
        <p:spPr>
          <a:xfrm>
            <a:off x="5459042" y="2251494"/>
            <a:ext cx="2979250" cy="738664"/>
          </a:xfrm>
          <a:prstGeom prst="rect">
            <a:avLst/>
          </a:prstGeom>
          <a:noFill/>
        </p:spPr>
        <p:txBody>
          <a:bodyPr wrap="square" rtlCol="0">
            <a:spAutoFit/>
          </a:bodyPr>
          <a:lstStyle/>
          <a:p>
            <a:r>
              <a:rPr lang="en" sz="1400" b="1" dirty="0"/>
              <a:t>linalg.inv()</a:t>
            </a:r>
            <a:r>
              <a:rPr lang="en" sz="1400" dirty="0"/>
              <a:t> method takes matrix as input and return a matrix which is its inverse</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0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Matrix Transformation : Matrix Power</a:t>
            </a:r>
            <a:endParaRPr/>
          </a:p>
        </p:txBody>
      </p:sp>
      <p:pic>
        <p:nvPicPr>
          <p:cNvPr id="665" name="Google Shape;665;p101"/>
          <p:cNvPicPr preferRelativeResize="0"/>
          <p:nvPr/>
        </p:nvPicPr>
        <p:blipFill rotWithShape="1">
          <a:blip r:embed="rId3">
            <a:alphaModFix/>
          </a:blip>
          <a:srcRect t="14777"/>
          <a:stretch/>
        </p:blipFill>
        <p:spPr>
          <a:xfrm>
            <a:off x="488375" y="2999850"/>
            <a:ext cx="3814000" cy="1283275"/>
          </a:xfrm>
          <a:prstGeom prst="rect">
            <a:avLst/>
          </a:prstGeom>
          <a:noFill/>
          <a:ln>
            <a:noFill/>
          </a:ln>
        </p:spPr>
      </p:pic>
      <p:pic>
        <p:nvPicPr>
          <p:cNvPr id="666" name="Google Shape;666;p101"/>
          <p:cNvPicPr preferRelativeResize="0"/>
          <p:nvPr/>
        </p:nvPicPr>
        <p:blipFill>
          <a:blip r:embed="rId4">
            <a:alphaModFix/>
          </a:blip>
          <a:stretch>
            <a:fillRect/>
          </a:stretch>
        </p:blipFill>
        <p:spPr>
          <a:xfrm>
            <a:off x="488375" y="1270175"/>
            <a:ext cx="4046075" cy="1565850"/>
          </a:xfrm>
          <a:prstGeom prst="rect">
            <a:avLst/>
          </a:prstGeom>
          <a:noFill/>
          <a:ln>
            <a:noFill/>
          </a:ln>
        </p:spPr>
      </p:pic>
      <p:sp>
        <p:nvSpPr>
          <p:cNvPr id="667" name="Google Shape;667;p101"/>
          <p:cNvSpPr txBox="1"/>
          <p:nvPr/>
        </p:nvSpPr>
        <p:spPr>
          <a:xfrm>
            <a:off x="4869000" y="2156100"/>
            <a:ext cx="3963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2"/>
                </a:solidFill>
              </a:rPr>
              <a:t>linalg.matrix_power()</a:t>
            </a:r>
            <a:r>
              <a:rPr lang="en">
                <a:solidFill>
                  <a:schemeClr val="lt2"/>
                </a:solidFill>
              </a:rPr>
              <a:t> takes a matrix and an integer as input and returns matrix raised to the power integer.</a:t>
            </a:r>
            <a:endParaRPr>
              <a:solidFill>
                <a:schemeClr val="lt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0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Solving Linear Equation</a:t>
            </a:r>
            <a:endParaRPr/>
          </a:p>
        </p:txBody>
      </p:sp>
      <p:sp>
        <p:nvSpPr>
          <p:cNvPr id="673" name="Google Shape;673;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1"/>
              <a:t>Quick Exercise! </a:t>
            </a:r>
            <a:endParaRPr sz="1800" b="1"/>
          </a:p>
          <a:p>
            <a:pPr marL="0" lvl="0" indent="0" algn="l" rtl="0">
              <a:spcBef>
                <a:spcPts val="1200"/>
              </a:spcBef>
              <a:spcAft>
                <a:spcPts val="1200"/>
              </a:spcAft>
              <a:buNone/>
            </a:pPr>
            <a:r>
              <a:rPr lang="en" sz="1800"/>
              <a:t>Given matrices A and B, can you calculate X such that AX = B using functions used so far ?</a:t>
            </a:r>
            <a:endParaRPr sz="1800"/>
          </a:p>
        </p:txBody>
      </p:sp>
      <p:pic>
        <p:nvPicPr>
          <p:cNvPr id="674" name="Google Shape;674;p102"/>
          <p:cNvPicPr preferRelativeResize="0"/>
          <p:nvPr/>
        </p:nvPicPr>
        <p:blipFill>
          <a:blip r:embed="rId3">
            <a:alphaModFix/>
          </a:blip>
          <a:stretch>
            <a:fillRect/>
          </a:stretch>
        </p:blipFill>
        <p:spPr>
          <a:xfrm>
            <a:off x="311700" y="2739804"/>
            <a:ext cx="5121575" cy="12739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Solving A linear equation</a:t>
            </a:r>
            <a:endParaRPr/>
          </a:p>
        </p:txBody>
      </p:sp>
      <p:sp>
        <p:nvSpPr>
          <p:cNvPr id="680" name="Google Shape;680;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200400" lvl="0" indent="457200" algn="l" rtl="0">
              <a:spcBef>
                <a:spcPts val="0"/>
              </a:spcBef>
              <a:spcAft>
                <a:spcPts val="0"/>
              </a:spcAft>
              <a:buNone/>
            </a:pPr>
            <a:endParaRPr/>
          </a:p>
          <a:p>
            <a:pPr marL="3200400" lvl="0" indent="457200" algn="l" rtl="0">
              <a:spcBef>
                <a:spcPts val="1200"/>
              </a:spcBef>
              <a:spcAft>
                <a:spcPts val="0"/>
              </a:spcAft>
              <a:buNone/>
            </a:pPr>
            <a:endParaRPr/>
          </a:p>
          <a:p>
            <a:pPr marL="4572000" lvl="0" indent="457200" algn="l" rtl="0">
              <a:spcBef>
                <a:spcPts val="1200"/>
              </a:spcBef>
              <a:spcAft>
                <a:spcPts val="0"/>
              </a:spcAft>
              <a:buNone/>
            </a:pPr>
            <a:endParaRPr/>
          </a:p>
          <a:p>
            <a:pPr marL="4572000" lvl="0" indent="0" algn="l" rtl="0">
              <a:spcBef>
                <a:spcPts val="1200"/>
              </a:spcBef>
              <a:spcAft>
                <a:spcPts val="1200"/>
              </a:spcAft>
              <a:buNone/>
            </a:pPr>
            <a:r>
              <a:rPr lang="en" sz="1500"/>
              <a:t>Solving a linear equation can be cumbersome when the number of equations increases, numpy gets it done efficiently!</a:t>
            </a:r>
            <a:endParaRPr sz="1500"/>
          </a:p>
        </p:txBody>
      </p:sp>
      <p:pic>
        <p:nvPicPr>
          <p:cNvPr id="681" name="Google Shape;681;p103"/>
          <p:cNvPicPr preferRelativeResize="0"/>
          <p:nvPr/>
        </p:nvPicPr>
        <p:blipFill>
          <a:blip r:embed="rId3">
            <a:alphaModFix/>
          </a:blip>
          <a:stretch>
            <a:fillRect/>
          </a:stretch>
        </p:blipFill>
        <p:spPr>
          <a:xfrm>
            <a:off x="704475" y="1119487"/>
            <a:ext cx="3259375" cy="348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Lists = Arrays?</a:t>
            </a:r>
            <a:endParaRPr/>
          </a:p>
        </p:txBody>
      </p:sp>
      <p:sp>
        <p:nvSpPr>
          <p:cNvPr id="153" name="Google Shape;153;p32"/>
          <p:cNvSpPr txBox="1">
            <a:spLocks noGrp="1"/>
          </p:cNvSpPr>
          <p:nvPr>
            <p:ph type="body" idx="1"/>
          </p:nvPr>
        </p:nvSpPr>
        <p:spPr>
          <a:xfrm>
            <a:off x="311700" y="1152475"/>
            <a:ext cx="8520600" cy="3670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350">
                <a:highlight>
                  <a:srgbClr val="FFFFFF"/>
                </a:highlight>
                <a:latin typeface="Verdana"/>
                <a:ea typeface="Verdana"/>
                <a:cs typeface="Verdana"/>
                <a:sym typeface="Verdana"/>
              </a:rPr>
              <a:t>Lists are used to store multiple items in a single variable. Can include any datatype</a:t>
            </a:r>
            <a:endParaRPr sz="1350">
              <a:highlight>
                <a:srgbClr val="FFFFFF"/>
              </a:highlight>
              <a:latin typeface="Verdana"/>
              <a:ea typeface="Verdana"/>
              <a:cs typeface="Verdana"/>
              <a:sym typeface="Verdana"/>
            </a:endParaRPr>
          </a:p>
          <a:p>
            <a:pPr marL="0" lvl="0" indent="0" algn="l" rtl="0">
              <a:spcBef>
                <a:spcPts val="1200"/>
              </a:spcBef>
              <a:spcAft>
                <a:spcPts val="0"/>
              </a:spcAft>
              <a:buNone/>
            </a:pPr>
            <a:r>
              <a:rPr lang="en" sz="1350">
                <a:highlight>
                  <a:srgbClr val="FFFFFF"/>
                </a:highlight>
                <a:latin typeface="Verdana"/>
                <a:ea typeface="Verdana"/>
                <a:cs typeface="Verdana"/>
                <a:sym typeface="Verdana"/>
              </a:rPr>
              <a:t>Lists are created using square brackets:</a:t>
            </a:r>
            <a:endParaRPr sz="1350">
              <a:highlight>
                <a:srgbClr val="FFFFFF"/>
              </a:highlight>
              <a:latin typeface="Verdana"/>
              <a:ea typeface="Verdana"/>
              <a:cs typeface="Verdana"/>
              <a:sym typeface="Verdana"/>
            </a:endParaRPr>
          </a:p>
          <a:p>
            <a:pPr marL="0" lvl="0" indent="0" algn="l" rtl="0">
              <a:spcBef>
                <a:spcPts val="1200"/>
              </a:spcBef>
              <a:spcAft>
                <a:spcPts val="0"/>
              </a:spcAft>
              <a:buNone/>
            </a:pPr>
            <a:endParaRPr sz="1150">
              <a:solidFill>
                <a:schemeClr val="dk2"/>
              </a:solidFill>
              <a:highlight>
                <a:srgbClr val="FFFFFF"/>
              </a:highlight>
              <a:latin typeface="Verdana"/>
              <a:ea typeface="Verdana"/>
              <a:cs typeface="Verdana"/>
              <a:sym typeface="Verdana"/>
            </a:endParaRPr>
          </a:p>
          <a:p>
            <a:pPr marL="0" lvl="0" indent="0" algn="l" rtl="0">
              <a:spcBef>
                <a:spcPts val="1200"/>
              </a:spcBef>
              <a:spcAft>
                <a:spcPts val="0"/>
              </a:spcAft>
              <a:buNone/>
            </a:pPr>
            <a:endParaRPr sz="1150">
              <a:solidFill>
                <a:schemeClr val="dk2"/>
              </a:solidFill>
              <a:highlight>
                <a:srgbClr val="FFFFFF"/>
              </a:highlight>
              <a:latin typeface="Verdana"/>
              <a:ea typeface="Verdana"/>
              <a:cs typeface="Verdana"/>
              <a:sym typeface="Verdana"/>
            </a:endParaRPr>
          </a:p>
          <a:p>
            <a:pPr marL="0" lvl="0" indent="0" algn="l" rtl="0">
              <a:spcBef>
                <a:spcPts val="1200"/>
              </a:spcBef>
              <a:spcAft>
                <a:spcPts val="0"/>
              </a:spcAft>
              <a:buNone/>
            </a:pPr>
            <a:endParaRPr sz="1150">
              <a:solidFill>
                <a:schemeClr val="dk2"/>
              </a:solidFill>
              <a:highlight>
                <a:srgbClr val="FFFFFF"/>
              </a:highlight>
              <a:latin typeface="Verdana"/>
              <a:ea typeface="Verdana"/>
              <a:cs typeface="Verdana"/>
              <a:sym typeface="Verdana"/>
            </a:endParaRPr>
          </a:p>
          <a:p>
            <a:pPr marL="0" lvl="0" indent="0" algn="l" rtl="0">
              <a:spcBef>
                <a:spcPts val="1200"/>
              </a:spcBef>
              <a:spcAft>
                <a:spcPts val="0"/>
              </a:spcAft>
              <a:buNone/>
            </a:pPr>
            <a:endParaRPr sz="1150">
              <a:solidFill>
                <a:schemeClr val="dk2"/>
              </a:solidFill>
              <a:highlight>
                <a:srgbClr val="FFFFFF"/>
              </a:highlight>
              <a:latin typeface="Verdana"/>
              <a:ea typeface="Verdana"/>
              <a:cs typeface="Verdana"/>
              <a:sym typeface="Verdana"/>
            </a:endParaRPr>
          </a:p>
          <a:p>
            <a:pPr marL="0" lvl="0" indent="0" algn="l" rtl="0">
              <a:spcBef>
                <a:spcPts val="1200"/>
              </a:spcBef>
              <a:spcAft>
                <a:spcPts val="0"/>
              </a:spcAft>
              <a:buNone/>
            </a:pPr>
            <a:endParaRPr sz="1150">
              <a:solidFill>
                <a:schemeClr val="dk2"/>
              </a:solidFill>
              <a:highlight>
                <a:srgbClr val="FFFFFF"/>
              </a:highlight>
              <a:latin typeface="Verdana"/>
              <a:ea typeface="Verdana"/>
              <a:cs typeface="Verdana"/>
              <a:sym typeface="Verdana"/>
            </a:endParaRPr>
          </a:p>
          <a:p>
            <a:pPr marL="0" lvl="0" indent="0" algn="l" rtl="0">
              <a:spcBef>
                <a:spcPts val="1200"/>
              </a:spcBef>
              <a:spcAft>
                <a:spcPts val="0"/>
              </a:spcAft>
              <a:buNone/>
            </a:pPr>
            <a:endParaRPr sz="1150">
              <a:solidFill>
                <a:schemeClr val="dk2"/>
              </a:solidFill>
              <a:highlight>
                <a:srgbClr val="FFFFFF"/>
              </a:highlight>
              <a:latin typeface="Verdana"/>
              <a:ea typeface="Verdana"/>
              <a:cs typeface="Verdana"/>
              <a:sym typeface="Verdana"/>
            </a:endParaRPr>
          </a:p>
          <a:p>
            <a:pPr marL="0" lvl="0" indent="0" algn="l" rtl="0">
              <a:spcBef>
                <a:spcPts val="1200"/>
              </a:spcBef>
              <a:spcAft>
                <a:spcPts val="0"/>
              </a:spcAft>
              <a:buNone/>
            </a:pPr>
            <a:endParaRPr sz="1150">
              <a:solidFill>
                <a:schemeClr val="dk2"/>
              </a:solidFill>
              <a:highlight>
                <a:srgbClr val="FFFFFF"/>
              </a:highlight>
              <a:latin typeface="Verdana"/>
              <a:ea typeface="Verdana"/>
              <a:cs typeface="Verdana"/>
              <a:sym typeface="Verdana"/>
            </a:endParaRPr>
          </a:p>
          <a:p>
            <a:pPr marL="0" lvl="0" indent="0" algn="l" rtl="0">
              <a:spcBef>
                <a:spcPts val="1200"/>
              </a:spcBef>
              <a:spcAft>
                <a:spcPts val="1200"/>
              </a:spcAft>
              <a:buNone/>
            </a:pPr>
            <a:r>
              <a:rPr lang="en" sz="1350" b="1">
                <a:solidFill>
                  <a:schemeClr val="dk2"/>
                </a:solidFill>
                <a:highlight>
                  <a:srgbClr val="FFFFFF"/>
                </a:highlight>
                <a:latin typeface="Verdana"/>
                <a:ea typeface="Verdana"/>
                <a:cs typeface="Verdana"/>
                <a:sym typeface="Verdana"/>
              </a:rPr>
              <a:t>Can you predict the output ?</a:t>
            </a:r>
            <a:endParaRPr sz="1350" b="1">
              <a:solidFill>
                <a:schemeClr val="dk2"/>
              </a:solidFill>
              <a:highlight>
                <a:srgbClr val="FFFFFF"/>
              </a:highlight>
              <a:latin typeface="Verdana"/>
              <a:ea typeface="Verdana"/>
              <a:cs typeface="Verdana"/>
              <a:sym typeface="Verdana"/>
            </a:endParaRPr>
          </a:p>
        </p:txBody>
      </p:sp>
      <p:pic>
        <p:nvPicPr>
          <p:cNvPr id="154" name="Google Shape;154;p32"/>
          <p:cNvPicPr preferRelativeResize="0"/>
          <p:nvPr/>
        </p:nvPicPr>
        <p:blipFill>
          <a:blip r:embed="rId3">
            <a:alphaModFix/>
          </a:blip>
          <a:stretch>
            <a:fillRect/>
          </a:stretch>
        </p:blipFill>
        <p:spPr>
          <a:xfrm>
            <a:off x="453088" y="2001900"/>
            <a:ext cx="6334125" cy="19431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0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Matrix Transformations : Stacking</a:t>
            </a:r>
            <a:endParaRPr/>
          </a:p>
        </p:txBody>
      </p:sp>
      <p:sp>
        <p:nvSpPr>
          <p:cNvPr id="687" name="Google Shape;687;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None/>
            </a:pPr>
            <a:r>
              <a:rPr lang="en" sz="1429">
                <a:solidFill>
                  <a:schemeClr val="dk2"/>
                </a:solidFill>
                <a:latin typeface="Arial"/>
                <a:ea typeface="Arial"/>
                <a:cs typeface="Arial"/>
                <a:sym typeface="Arial"/>
              </a:rPr>
              <a:t>Stacking matrices in a new dimension has many uses. This can be implemented with the numpy </a:t>
            </a:r>
            <a:r>
              <a:rPr lang="en" sz="1429" b="1">
                <a:solidFill>
                  <a:schemeClr val="dk2"/>
                </a:solidFill>
                <a:latin typeface="Arial"/>
                <a:ea typeface="Arial"/>
                <a:cs typeface="Arial"/>
                <a:sym typeface="Arial"/>
              </a:rPr>
              <a:t>stack()</a:t>
            </a:r>
            <a:r>
              <a:rPr lang="en" sz="1429">
                <a:solidFill>
                  <a:schemeClr val="dk2"/>
                </a:solidFill>
                <a:latin typeface="Arial"/>
                <a:ea typeface="Arial"/>
                <a:cs typeface="Arial"/>
                <a:sym typeface="Arial"/>
              </a:rPr>
              <a:t> method</a:t>
            </a:r>
            <a:endParaRPr sz="1429">
              <a:solidFill>
                <a:schemeClr val="dk2"/>
              </a:solidFill>
              <a:latin typeface="Arial"/>
              <a:ea typeface="Arial"/>
              <a:cs typeface="Arial"/>
              <a:sym typeface="Arial"/>
            </a:endParaRPr>
          </a:p>
          <a:p>
            <a:pPr marL="4114800" lvl="0" indent="457200" algn="r" rtl="0">
              <a:spcBef>
                <a:spcPts val="1400"/>
              </a:spcBef>
              <a:spcAft>
                <a:spcPts val="400"/>
              </a:spcAft>
              <a:buNone/>
            </a:pPr>
            <a:r>
              <a:rPr lang="en" sz="1500">
                <a:solidFill>
                  <a:schemeClr val="dk2"/>
                </a:solidFill>
                <a:latin typeface="Arial"/>
                <a:ea typeface="Arial"/>
                <a:cs typeface="Arial"/>
                <a:sym typeface="Arial"/>
              </a:rPr>
              <a:t>                                                                                      </a:t>
            </a:r>
            <a:endParaRPr/>
          </a:p>
        </p:txBody>
      </p:sp>
      <p:pic>
        <p:nvPicPr>
          <p:cNvPr id="688" name="Google Shape;688;p104"/>
          <p:cNvPicPr preferRelativeResize="0"/>
          <p:nvPr/>
        </p:nvPicPr>
        <p:blipFill>
          <a:blip r:embed="rId3">
            <a:alphaModFix/>
          </a:blip>
          <a:stretch>
            <a:fillRect/>
          </a:stretch>
        </p:blipFill>
        <p:spPr>
          <a:xfrm>
            <a:off x="311695" y="2071450"/>
            <a:ext cx="3969475" cy="2497425"/>
          </a:xfrm>
          <a:prstGeom prst="rect">
            <a:avLst/>
          </a:prstGeom>
          <a:noFill/>
          <a:ln>
            <a:noFill/>
          </a:ln>
        </p:spPr>
      </p:pic>
      <p:pic>
        <p:nvPicPr>
          <p:cNvPr id="689" name="Google Shape;689;p104"/>
          <p:cNvPicPr preferRelativeResize="0"/>
          <p:nvPr/>
        </p:nvPicPr>
        <p:blipFill>
          <a:blip r:embed="rId4">
            <a:alphaModFix/>
          </a:blip>
          <a:stretch>
            <a:fillRect/>
          </a:stretch>
        </p:blipFill>
        <p:spPr>
          <a:xfrm>
            <a:off x="4571998" y="1770385"/>
            <a:ext cx="3969474" cy="322956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Other Functions</a:t>
            </a:r>
            <a:endParaRPr/>
          </a:p>
        </p:txBody>
      </p:sp>
      <p:sp>
        <p:nvSpPr>
          <p:cNvPr id="695" name="Google Shape;695;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2"/>
              </a:buClr>
              <a:buSzPts val="1100"/>
              <a:buFont typeface="Arial"/>
              <a:buNone/>
            </a:pPr>
            <a:r>
              <a:rPr lang="en" sz="1400">
                <a:solidFill>
                  <a:schemeClr val="dk2"/>
                </a:solidFill>
              </a:rPr>
              <a:t>There are still a lot functionalities that </a:t>
            </a:r>
            <a:r>
              <a:rPr lang="en" sz="1400" b="1">
                <a:solidFill>
                  <a:schemeClr val="dk2"/>
                </a:solidFill>
              </a:rPr>
              <a:t>NumPy</a:t>
            </a:r>
            <a:r>
              <a:rPr lang="en" sz="1400">
                <a:solidFill>
                  <a:schemeClr val="dk2"/>
                </a:solidFill>
              </a:rPr>
              <a:t> offers like:</a:t>
            </a:r>
            <a:endParaRPr sz="1400">
              <a:solidFill>
                <a:schemeClr val="dk2"/>
              </a:solidFill>
            </a:endParaRPr>
          </a:p>
          <a:p>
            <a:pPr marL="0" lvl="0" indent="0" algn="l" rtl="0">
              <a:spcBef>
                <a:spcPts val="1400"/>
              </a:spcBef>
              <a:spcAft>
                <a:spcPts val="0"/>
              </a:spcAft>
              <a:buNone/>
            </a:pPr>
            <a:r>
              <a:rPr lang="en" sz="1400" b="1">
                <a:solidFill>
                  <a:schemeClr val="dk2"/>
                </a:solidFill>
              </a:rPr>
              <a:t>Important Statistical Functions: </a:t>
            </a:r>
            <a:r>
              <a:rPr lang="en" sz="1400">
                <a:solidFill>
                  <a:schemeClr val="dk2"/>
                </a:solidFill>
              </a:rPr>
              <a:t>  </a:t>
            </a:r>
            <a:endParaRPr sz="1400">
              <a:solidFill>
                <a:schemeClr val="dk2"/>
              </a:solidFill>
            </a:endParaRPr>
          </a:p>
          <a:p>
            <a:pPr marL="0" lvl="0" indent="0" algn="l" rtl="0">
              <a:spcBef>
                <a:spcPts val="400"/>
              </a:spcBef>
              <a:spcAft>
                <a:spcPts val="0"/>
              </a:spcAft>
              <a:buNone/>
            </a:pPr>
            <a:r>
              <a:rPr lang="en" sz="1400" b="1">
                <a:solidFill>
                  <a:schemeClr val="dk2"/>
                </a:solidFill>
              </a:rPr>
              <a:t>mean()</a:t>
            </a:r>
            <a:r>
              <a:rPr lang="en" sz="1400">
                <a:solidFill>
                  <a:schemeClr val="dk2"/>
                </a:solidFill>
              </a:rPr>
              <a:t>, </a:t>
            </a:r>
            <a:r>
              <a:rPr lang="en" sz="1400" b="1">
                <a:solidFill>
                  <a:schemeClr val="dk2"/>
                </a:solidFill>
              </a:rPr>
              <a:t>median()</a:t>
            </a:r>
            <a:r>
              <a:rPr lang="en" sz="1400">
                <a:solidFill>
                  <a:schemeClr val="dk2"/>
                </a:solidFill>
              </a:rPr>
              <a:t>, </a:t>
            </a:r>
            <a:r>
              <a:rPr lang="en" sz="1400" b="1">
                <a:solidFill>
                  <a:schemeClr val="dk2"/>
                </a:solidFill>
              </a:rPr>
              <a:t>var()</a:t>
            </a:r>
            <a:r>
              <a:rPr lang="en" sz="1400">
                <a:solidFill>
                  <a:schemeClr val="dk2"/>
                </a:solidFill>
              </a:rPr>
              <a:t>[For variance] ,</a:t>
            </a:r>
            <a:r>
              <a:rPr lang="en" sz="1400" b="1">
                <a:solidFill>
                  <a:schemeClr val="dk2"/>
                </a:solidFill>
              </a:rPr>
              <a:t>std()</a:t>
            </a:r>
            <a:r>
              <a:rPr lang="en" sz="1400">
                <a:solidFill>
                  <a:schemeClr val="dk2"/>
                </a:solidFill>
              </a:rPr>
              <a:t> [Standard Deviation]           </a:t>
            </a:r>
            <a:endParaRPr sz="1400">
              <a:solidFill>
                <a:schemeClr val="dk2"/>
              </a:solidFill>
            </a:endParaRPr>
          </a:p>
          <a:p>
            <a:pPr marL="0" lvl="0" indent="0" algn="l" rtl="0">
              <a:spcBef>
                <a:spcPts val="400"/>
              </a:spcBef>
              <a:spcAft>
                <a:spcPts val="0"/>
              </a:spcAft>
              <a:buNone/>
            </a:pPr>
            <a:endParaRPr sz="1400">
              <a:solidFill>
                <a:schemeClr val="dk2"/>
              </a:solidFill>
            </a:endParaRPr>
          </a:p>
          <a:p>
            <a:pPr marL="0" lvl="0" indent="0" algn="l" rtl="0">
              <a:spcBef>
                <a:spcPts val="400"/>
              </a:spcBef>
              <a:spcAft>
                <a:spcPts val="0"/>
              </a:spcAft>
              <a:buNone/>
            </a:pPr>
            <a:r>
              <a:rPr lang="en" sz="1400">
                <a:solidFill>
                  <a:schemeClr val="dk2"/>
                </a:solidFill>
              </a:rPr>
              <a:t>Functions for </a:t>
            </a:r>
            <a:r>
              <a:rPr lang="en" sz="1400" b="1">
                <a:solidFill>
                  <a:schemeClr val="dk2"/>
                </a:solidFill>
              </a:rPr>
              <a:t>expanding</a:t>
            </a:r>
            <a:r>
              <a:rPr lang="en" sz="1400">
                <a:solidFill>
                  <a:schemeClr val="dk2"/>
                </a:solidFill>
              </a:rPr>
              <a:t> and </a:t>
            </a:r>
            <a:r>
              <a:rPr lang="en" sz="1400" b="1">
                <a:solidFill>
                  <a:schemeClr val="dk2"/>
                </a:solidFill>
              </a:rPr>
              <a:t>squeezing </a:t>
            </a:r>
            <a:r>
              <a:rPr lang="en" sz="1400">
                <a:solidFill>
                  <a:schemeClr val="dk2"/>
                </a:solidFill>
              </a:rPr>
              <a:t>dimensions:</a:t>
            </a:r>
            <a:endParaRPr sz="1400">
              <a:solidFill>
                <a:schemeClr val="dk2"/>
              </a:solidFill>
            </a:endParaRPr>
          </a:p>
          <a:p>
            <a:pPr marL="0" lvl="0" indent="0" algn="l" rtl="0">
              <a:spcBef>
                <a:spcPts val="400"/>
              </a:spcBef>
              <a:spcAft>
                <a:spcPts val="0"/>
              </a:spcAft>
              <a:buClr>
                <a:schemeClr val="dk2"/>
              </a:buClr>
              <a:buSzPts val="1100"/>
              <a:buFont typeface="Arial"/>
              <a:buNone/>
            </a:pPr>
            <a:r>
              <a:rPr lang="en" sz="1400" b="1">
                <a:solidFill>
                  <a:schemeClr val="dk2"/>
                </a:solidFill>
              </a:rPr>
              <a:t>squeeze()</a:t>
            </a:r>
            <a:r>
              <a:rPr lang="en" sz="1400">
                <a:solidFill>
                  <a:schemeClr val="dk2"/>
                </a:solidFill>
              </a:rPr>
              <a:t>,</a:t>
            </a:r>
            <a:r>
              <a:rPr lang="en" sz="1400" b="1">
                <a:solidFill>
                  <a:schemeClr val="dk2"/>
                </a:solidFill>
              </a:rPr>
              <a:t> expand_dims()</a:t>
            </a:r>
            <a:endParaRPr sz="1400" b="1">
              <a:solidFill>
                <a:schemeClr val="dk2"/>
              </a:solidFill>
            </a:endParaRPr>
          </a:p>
          <a:p>
            <a:pPr marL="0" lvl="0" indent="0" algn="l" rtl="0">
              <a:spcBef>
                <a:spcPts val="1400"/>
              </a:spcBef>
              <a:spcAft>
                <a:spcPts val="0"/>
              </a:spcAft>
              <a:buClr>
                <a:schemeClr val="dk2"/>
              </a:buClr>
              <a:buSzPts val="1100"/>
              <a:buFont typeface="Arial"/>
              <a:buNone/>
            </a:pPr>
            <a:endParaRPr>
              <a:solidFill>
                <a:schemeClr val="dk2"/>
              </a:solidFill>
            </a:endParaRPr>
          </a:p>
          <a:p>
            <a:pPr marL="457200" lvl="0" indent="457200" algn="l" rtl="0">
              <a:spcBef>
                <a:spcPts val="400"/>
              </a:spcBef>
              <a:spcAft>
                <a:spcPts val="1200"/>
              </a:spcAft>
              <a:buNone/>
            </a:pPr>
            <a:r>
              <a:rPr lang="en" sz="2700" b="1"/>
              <a:t>These are left for you to explore !!!</a:t>
            </a:r>
            <a:endParaRPr sz="2700" b="1"/>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06"/>
          <p:cNvSpPr txBox="1">
            <a:spLocks noGrp="1"/>
          </p:cNvSpPr>
          <p:nvPr>
            <p:ph type="title"/>
          </p:nvPr>
        </p:nvSpPr>
        <p:spPr>
          <a:xfrm>
            <a:off x="568425" y="2020363"/>
            <a:ext cx="4238700" cy="7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800"/>
              <a:t>Everything about</a:t>
            </a:r>
            <a:endParaRPr sz="3800"/>
          </a:p>
        </p:txBody>
      </p:sp>
      <p:pic>
        <p:nvPicPr>
          <p:cNvPr id="701" name="Google Shape;701;p106"/>
          <p:cNvPicPr preferRelativeResize="0"/>
          <p:nvPr/>
        </p:nvPicPr>
        <p:blipFill>
          <a:blip r:embed="rId3">
            <a:alphaModFix/>
          </a:blip>
          <a:stretch>
            <a:fillRect/>
          </a:stretch>
        </p:blipFill>
        <p:spPr>
          <a:xfrm>
            <a:off x="4752650" y="1738488"/>
            <a:ext cx="3362325" cy="13620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107"/>
          <p:cNvPicPr preferRelativeResize="0"/>
          <p:nvPr/>
        </p:nvPicPr>
        <p:blipFill>
          <a:blip r:embed="rId3">
            <a:alphaModFix/>
          </a:blip>
          <a:stretch>
            <a:fillRect/>
          </a:stretch>
        </p:blipFill>
        <p:spPr>
          <a:xfrm>
            <a:off x="2381250" y="204788"/>
            <a:ext cx="4381500" cy="47339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8"/>
          <p:cNvSpPr txBox="1">
            <a:spLocks noGrp="1"/>
          </p:cNvSpPr>
          <p:nvPr>
            <p:ph type="body" idx="1"/>
          </p:nvPr>
        </p:nvSpPr>
        <p:spPr>
          <a:xfrm>
            <a:off x="311700" y="1152475"/>
            <a:ext cx="5517000" cy="2255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800"/>
              <a:t>Pandas is a Powerful, Flexible, Fast and easy to use open source library which consists of Data Analysis and Manipulation Tools built on top of Python.</a:t>
            </a:r>
            <a:endParaRPr sz="1800"/>
          </a:p>
          <a:p>
            <a:pPr marL="0" lvl="0" indent="0" algn="l" rtl="0">
              <a:spcBef>
                <a:spcPts val="1200"/>
              </a:spcBef>
              <a:spcAft>
                <a:spcPts val="1200"/>
              </a:spcAft>
              <a:buNone/>
            </a:pPr>
            <a:r>
              <a:rPr lang="en" sz="1800"/>
              <a:t>It is used for working with Data sets and has many functions for exploring, cleaning, analyzing and manipulating data.</a:t>
            </a:r>
            <a:endParaRPr sz="1800"/>
          </a:p>
        </p:txBody>
      </p:sp>
      <p:sp>
        <p:nvSpPr>
          <p:cNvPr id="712" name="Google Shape;712;p10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Pandas?</a:t>
            </a:r>
            <a:endParaRPr/>
          </a:p>
        </p:txBody>
      </p:sp>
      <p:pic>
        <p:nvPicPr>
          <p:cNvPr id="713" name="Google Shape;713;p108"/>
          <p:cNvPicPr preferRelativeResize="0"/>
          <p:nvPr/>
        </p:nvPicPr>
        <p:blipFill>
          <a:blip r:embed="rId3">
            <a:alphaModFix/>
          </a:blip>
          <a:stretch>
            <a:fillRect/>
          </a:stretch>
        </p:blipFill>
        <p:spPr>
          <a:xfrm>
            <a:off x="6341450" y="1326327"/>
            <a:ext cx="2490850" cy="2490850"/>
          </a:xfrm>
          <a:prstGeom prst="rect">
            <a:avLst/>
          </a:prstGeom>
          <a:noFill/>
          <a:ln>
            <a:noFill/>
          </a:ln>
        </p:spPr>
      </p:pic>
      <p:sp>
        <p:nvSpPr>
          <p:cNvPr id="714" name="Google Shape;714;p108"/>
          <p:cNvSpPr txBox="1"/>
          <p:nvPr/>
        </p:nvSpPr>
        <p:spPr>
          <a:xfrm>
            <a:off x="311700" y="3337025"/>
            <a:ext cx="55170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lt2"/>
                </a:solidFill>
              </a:rPr>
              <a:t>Its name has references to </a:t>
            </a:r>
            <a:r>
              <a:rPr lang="en" sz="1800" strike="sngStrike">
                <a:solidFill>
                  <a:schemeClr val="lt2"/>
                </a:solidFill>
              </a:rPr>
              <a:t>“Real Life Panda”,</a:t>
            </a:r>
            <a:r>
              <a:rPr lang="en" sz="1800">
                <a:solidFill>
                  <a:schemeClr val="lt2"/>
                </a:solidFill>
              </a:rPr>
              <a:t> “Python Data Analysis” and “Panel Data” and was created in 2008.</a:t>
            </a:r>
            <a:endParaRPr sz="1800">
              <a:solidFill>
                <a:schemeClr val="l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09"/>
          <p:cNvSpPr txBox="1">
            <a:spLocks noGrp="1"/>
          </p:cNvSpPr>
          <p:nvPr>
            <p:ph type="body" idx="1"/>
          </p:nvPr>
        </p:nvSpPr>
        <p:spPr>
          <a:xfrm>
            <a:off x="311700" y="1152475"/>
            <a:ext cx="3443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Pandas Series is a One Dimensional Array which can store data of different types like integers, floats, strings, python objects etc.</a:t>
            </a:r>
            <a:endParaRPr/>
          </a:p>
          <a:p>
            <a:pPr marL="0" lvl="0" indent="0" algn="l" rtl="0">
              <a:spcBef>
                <a:spcPts val="1200"/>
              </a:spcBef>
              <a:spcAft>
                <a:spcPts val="1200"/>
              </a:spcAft>
              <a:buNone/>
            </a:pPr>
            <a:r>
              <a:rPr lang="en"/>
              <a:t>It supports both integer-based and label-based indexing through which we access the elements.</a:t>
            </a:r>
            <a:endParaRPr/>
          </a:p>
        </p:txBody>
      </p:sp>
      <p:sp>
        <p:nvSpPr>
          <p:cNvPr id="720" name="Google Shape;720;p10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are Pandas Series?</a:t>
            </a:r>
            <a:endParaRPr/>
          </a:p>
        </p:txBody>
      </p:sp>
      <p:pic>
        <p:nvPicPr>
          <p:cNvPr id="721" name="Google Shape;721;p109"/>
          <p:cNvPicPr preferRelativeResize="0"/>
          <p:nvPr/>
        </p:nvPicPr>
        <p:blipFill>
          <a:blip r:embed="rId3">
            <a:alphaModFix/>
          </a:blip>
          <a:stretch>
            <a:fillRect/>
          </a:stretch>
        </p:blipFill>
        <p:spPr>
          <a:xfrm>
            <a:off x="4572000" y="1106624"/>
            <a:ext cx="3777975" cy="35081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1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600"/>
              <a:t>Creating Pandas Series from np arrays, dictionaries</a:t>
            </a:r>
            <a:endParaRPr sz="2600"/>
          </a:p>
        </p:txBody>
      </p:sp>
      <p:pic>
        <p:nvPicPr>
          <p:cNvPr id="727" name="Google Shape;727;p110"/>
          <p:cNvPicPr preferRelativeResize="0"/>
          <p:nvPr/>
        </p:nvPicPr>
        <p:blipFill>
          <a:blip r:embed="rId3">
            <a:alphaModFix/>
          </a:blip>
          <a:stretch>
            <a:fillRect/>
          </a:stretch>
        </p:blipFill>
        <p:spPr>
          <a:xfrm>
            <a:off x="311700" y="1950800"/>
            <a:ext cx="4644925" cy="2816825"/>
          </a:xfrm>
          <a:prstGeom prst="rect">
            <a:avLst/>
          </a:prstGeom>
          <a:noFill/>
          <a:ln>
            <a:noFill/>
          </a:ln>
        </p:spPr>
      </p:pic>
      <p:pic>
        <p:nvPicPr>
          <p:cNvPr id="728" name="Google Shape;728;p110"/>
          <p:cNvPicPr preferRelativeResize="0"/>
          <p:nvPr/>
        </p:nvPicPr>
        <p:blipFill>
          <a:blip r:embed="rId4">
            <a:alphaModFix/>
          </a:blip>
          <a:stretch>
            <a:fillRect/>
          </a:stretch>
        </p:blipFill>
        <p:spPr>
          <a:xfrm>
            <a:off x="4999100" y="1950800"/>
            <a:ext cx="4028101" cy="2816825"/>
          </a:xfrm>
          <a:prstGeom prst="rect">
            <a:avLst/>
          </a:prstGeom>
          <a:noFill/>
          <a:ln>
            <a:noFill/>
          </a:ln>
        </p:spPr>
      </p:pic>
      <p:sp>
        <p:nvSpPr>
          <p:cNvPr id="729" name="Google Shape;729;p110"/>
          <p:cNvSpPr txBox="1">
            <a:spLocks noGrp="1"/>
          </p:cNvSpPr>
          <p:nvPr>
            <p:ph type="body" idx="1"/>
          </p:nvPr>
        </p:nvSpPr>
        <p:spPr>
          <a:xfrm>
            <a:off x="311700" y="1152475"/>
            <a:ext cx="4644900" cy="65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With the index argument, we can name our own labels.</a:t>
            </a:r>
            <a:endParaRPr/>
          </a:p>
        </p:txBody>
      </p:sp>
      <p:sp>
        <p:nvSpPr>
          <p:cNvPr id="730" name="Google Shape;730;p110"/>
          <p:cNvSpPr txBox="1">
            <a:spLocks noGrp="1"/>
          </p:cNvSpPr>
          <p:nvPr>
            <p:ph type="body" idx="1"/>
          </p:nvPr>
        </p:nvSpPr>
        <p:spPr>
          <a:xfrm>
            <a:off x="4956600" y="1152475"/>
            <a:ext cx="4028100" cy="5727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935"/>
              <a:buNone/>
            </a:pPr>
            <a:r>
              <a:rPr lang="en" sz="1500"/>
              <a:t>Series Labels are the keys and the elements are values of the Dictionary.</a:t>
            </a:r>
            <a:endParaRPr sz="15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1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Accessing Elements of the Pandas Series</a:t>
            </a:r>
            <a:endParaRPr/>
          </a:p>
        </p:txBody>
      </p:sp>
      <p:sp>
        <p:nvSpPr>
          <p:cNvPr id="736" name="Google Shape;736;p111"/>
          <p:cNvSpPr txBox="1">
            <a:spLocks noGrp="1"/>
          </p:cNvSpPr>
          <p:nvPr>
            <p:ph type="body" idx="1"/>
          </p:nvPr>
        </p:nvSpPr>
        <p:spPr>
          <a:xfrm>
            <a:off x="311700" y="1152475"/>
            <a:ext cx="3087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We can access the Elements using the integral-index or label of the element and the [] operator.</a:t>
            </a:r>
            <a:endParaRPr sz="1800"/>
          </a:p>
          <a:p>
            <a:pPr marL="0" lvl="0" indent="0" algn="l" rtl="0">
              <a:spcBef>
                <a:spcPts val="1200"/>
              </a:spcBef>
              <a:spcAft>
                <a:spcPts val="1200"/>
              </a:spcAft>
              <a:buNone/>
            </a:pPr>
            <a:r>
              <a:rPr lang="en" sz="1800"/>
              <a:t>There are other ways also to access the elements of the Series which we will discuss later.</a:t>
            </a:r>
            <a:endParaRPr sz="1800"/>
          </a:p>
        </p:txBody>
      </p:sp>
      <p:pic>
        <p:nvPicPr>
          <p:cNvPr id="737" name="Google Shape;737;p111"/>
          <p:cNvPicPr preferRelativeResize="0"/>
          <p:nvPr/>
        </p:nvPicPr>
        <p:blipFill>
          <a:blip r:embed="rId3">
            <a:alphaModFix/>
          </a:blip>
          <a:stretch>
            <a:fillRect/>
          </a:stretch>
        </p:blipFill>
        <p:spPr>
          <a:xfrm>
            <a:off x="3551700" y="1577688"/>
            <a:ext cx="5439900" cy="19881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12"/>
          <p:cNvSpPr txBox="1"/>
          <p:nvPr/>
        </p:nvSpPr>
        <p:spPr>
          <a:xfrm>
            <a:off x="355500" y="2571750"/>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lt2"/>
                </a:solidFill>
              </a:rPr>
              <a:t>Slicing the Pandas Series</a:t>
            </a:r>
            <a:endParaRPr sz="1800">
              <a:solidFill>
                <a:schemeClr val="lt2"/>
              </a:solidFill>
            </a:endParaRPr>
          </a:p>
        </p:txBody>
      </p:sp>
      <p:sp>
        <p:nvSpPr>
          <p:cNvPr id="743" name="Google Shape;743;p112"/>
          <p:cNvSpPr txBox="1">
            <a:spLocks noGrp="1"/>
          </p:cNvSpPr>
          <p:nvPr>
            <p:ph type="body" idx="1"/>
          </p:nvPr>
        </p:nvSpPr>
        <p:spPr>
          <a:xfrm>
            <a:off x="311700" y="1237100"/>
            <a:ext cx="3247800" cy="1012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a:t>Accessing the Element of Pandas Series using its Label</a:t>
            </a:r>
            <a:endParaRPr sz="1800"/>
          </a:p>
        </p:txBody>
      </p:sp>
      <p:sp>
        <p:nvSpPr>
          <p:cNvPr id="744" name="Google Shape;744;p11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Accessing Elements of the Pandas Series</a:t>
            </a:r>
            <a:endParaRPr/>
          </a:p>
        </p:txBody>
      </p:sp>
      <p:pic>
        <p:nvPicPr>
          <p:cNvPr id="745" name="Google Shape;745;p112"/>
          <p:cNvPicPr preferRelativeResize="0"/>
          <p:nvPr/>
        </p:nvPicPr>
        <p:blipFill>
          <a:blip r:embed="rId3">
            <a:alphaModFix/>
          </a:blip>
          <a:stretch>
            <a:fillRect/>
          </a:stretch>
        </p:blipFill>
        <p:spPr>
          <a:xfrm>
            <a:off x="4224950" y="1191563"/>
            <a:ext cx="2426200" cy="1012072"/>
          </a:xfrm>
          <a:prstGeom prst="rect">
            <a:avLst/>
          </a:prstGeom>
          <a:noFill/>
          <a:ln>
            <a:noFill/>
          </a:ln>
        </p:spPr>
      </p:pic>
      <p:pic>
        <p:nvPicPr>
          <p:cNvPr id="746" name="Google Shape;746;p112"/>
          <p:cNvPicPr preferRelativeResize="0"/>
          <p:nvPr/>
        </p:nvPicPr>
        <p:blipFill>
          <a:blip r:embed="rId4">
            <a:alphaModFix/>
          </a:blip>
          <a:stretch>
            <a:fillRect/>
          </a:stretch>
        </p:blipFill>
        <p:spPr>
          <a:xfrm>
            <a:off x="4224950" y="2568812"/>
            <a:ext cx="2836725" cy="1844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1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are Dataframes?</a:t>
            </a:r>
            <a:endParaRPr/>
          </a:p>
        </p:txBody>
      </p:sp>
      <p:sp>
        <p:nvSpPr>
          <p:cNvPr id="752" name="Google Shape;752;p113"/>
          <p:cNvSpPr txBox="1">
            <a:spLocks noGrp="1"/>
          </p:cNvSpPr>
          <p:nvPr>
            <p:ph type="body" idx="1"/>
          </p:nvPr>
        </p:nvSpPr>
        <p:spPr>
          <a:xfrm>
            <a:off x="311700" y="1152475"/>
            <a:ext cx="3897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Pandas Dataframe is a like 2D array or can be thought of as a table with rows and columns.</a:t>
            </a:r>
            <a:endParaRPr/>
          </a:p>
          <a:p>
            <a:pPr marL="0" lvl="0" indent="0" algn="l" rtl="0">
              <a:spcBef>
                <a:spcPts val="1200"/>
              </a:spcBef>
              <a:spcAft>
                <a:spcPts val="0"/>
              </a:spcAft>
              <a:buNone/>
            </a:pPr>
            <a:r>
              <a:rPr lang="en"/>
              <a:t>In a Dataframe we can store various types of data ranging from integers, strings to datetime objects etc.</a:t>
            </a:r>
            <a:endParaRPr/>
          </a:p>
          <a:p>
            <a:pPr marL="0" lvl="0" indent="0" algn="l" rtl="0">
              <a:spcBef>
                <a:spcPts val="1200"/>
              </a:spcBef>
              <a:spcAft>
                <a:spcPts val="0"/>
              </a:spcAft>
              <a:buNone/>
            </a:pPr>
            <a:r>
              <a:rPr lang="en"/>
              <a:t>Dataframe Table contains Series as its columns.</a:t>
            </a:r>
            <a:endParaRPr/>
          </a:p>
          <a:p>
            <a:pPr marL="0" lvl="0" indent="0" algn="l" rtl="0">
              <a:spcBef>
                <a:spcPts val="1200"/>
              </a:spcBef>
              <a:spcAft>
                <a:spcPts val="0"/>
              </a:spcAft>
              <a:buNone/>
            </a:pPr>
            <a:r>
              <a:rPr lang="en"/>
              <a:t>We can perform Arithmetic operations, modifying the rows and columns of Dataframe etc.</a:t>
            </a:r>
            <a:endParaRPr/>
          </a:p>
          <a:p>
            <a:pPr marL="0" lvl="0" indent="0" algn="l" rtl="0">
              <a:spcBef>
                <a:spcPts val="1200"/>
              </a:spcBef>
              <a:spcAft>
                <a:spcPts val="1200"/>
              </a:spcAft>
              <a:buNone/>
            </a:pPr>
            <a:endParaRPr/>
          </a:p>
        </p:txBody>
      </p:sp>
      <p:pic>
        <p:nvPicPr>
          <p:cNvPr id="753" name="Google Shape;753;p113"/>
          <p:cNvPicPr preferRelativeResize="0"/>
          <p:nvPr/>
        </p:nvPicPr>
        <p:blipFill>
          <a:blip r:embed="rId3">
            <a:alphaModFix/>
          </a:blip>
          <a:stretch>
            <a:fillRect/>
          </a:stretch>
        </p:blipFill>
        <p:spPr>
          <a:xfrm>
            <a:off x="4572000" y="1017725"/>
            <a:ext cx="4226425" cy="3551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Ready for Binge Watching?</a:t>
            </a:r>
            <a:endParaRPr/>
          </a:p>
        </p:txBody>
      </p:sp>
      <p:sp>
        <p:nvSpPr>
          <p:cNvPr id="160" name="Google Shape;160;p33"/>
          <p:cNvSpPr txBox="1">
            <a:spLocks noGrp="1"/>
          </p:cNvSpPr>
          <p:nvPr>
            <p:ph type="body" idx="1"/>
          </p:nvPr>
        </p:nvSpPr>
        <p:spPr>
          <a:xfrm>
            <a:off x="311700" y="1152475"/>
            <a:ext cx="8520600" cy="363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output  :-</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 </a:t>
            </a:r>
            <a:endParaRPr/>
          </a:p>
          <a:p>
            <a:pPr marL="0" lvl="0" indent="0" algn="l" rtl="0">
              <a:spcBef>
                <a:spcPts val="1200"/>
              </a:spcBef>
              <a:spcAft>
                <a:spcPts val="1200"/>
              </a:spcAft>
              <a:buNone/>
            </a:pPr>
            <a:endParaRPr sz="1400">
              <a:solidFill>
                <a:schemeClr val="dk2"/>
              </a:solidFill>
            </a:endParaRPr>
          </a:p>
        </p:txBody>
      </p:sp>
      <p:pic>
        <p:nvPicPr>
          <p:cNvPr id="161" name="Google Shape;161;p33"/>
          <p:cNvPicPr preferRelativeResize="0"/>
          <p:nvPr/>
        </p:nvPicPr>
        <p:blipFill>
          <a:blip r:embed="rId3">
            <a:alphaModFix/>
          </a:blip>
          <a:stretch>
            <a:fillRect/>
          </a:stretch>
        </p:blipFill>
        <p:spPr>
          <a:xfrm>
            <a:off x="496000" y="1634375"/>
            <a:ext cx="5377001" cy="21340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Dataframe from Series</a:t>
            </a:r>
            <a:endParaRPr/>
          </a:p>
        </p:txBody>
      </p:sp>
      <p:pic>
        <p:nvPicPr>
          <p:cNvPr id="759" name="Google Shape;759;p114"/>
          <p:cNvPicPr preferRelativeResize="0"/>
          <p:nvPr/>
        </p:nvPicPr>
        <p:blipFill>
          <a:blip r:embed="rId3">
            <a:alphaModFix/>
          </a:blip>
          <a:stretch>
            <a:fillRect/>
          </a:stretch>
        </p:blipFill>
        <p:spPr>
          <a:xfrm>
            <a:off x="311700" y="2178450"/>
            <a:ext cx="4653500" cy="2126525"/>
          </a:xfrm>
          <a:prstGeom prst="rect">
            <a:avLst/>
          </a:prstGeom>
          <a:noFill/>
          <a:ln>
            <a:noFill/>
          </a:ln>
        </p:spPr>
      </p:pic>
      <p:pic>
        <p:nvPicPr>
          <p:cNvPr id="760" name="Google Shape;760;p114"/>
          <p:cNvPicPr preferRelativeResize="0"/>
          <p:nvPr/>
        </p:nvPicPr>
        <p:blipFill>
          <a:blip r:embed="rId4">
            <a:alphaModFix/>
          </a:blip>
          <a:stretch>
            <a:fillRect/>
          </a:stretch>
        </p:blipFill>
        <p:spPr>
          <a:xfrm>
            <a:off x="5144300" y="2178450"/>
            <a:ext cx="3687900" cy="2519825"/>
          </a:xfrm>
          <a:prstGeom prst="rect">
            <a:avLst/>
          </a:prstGeom>
          <a:noFill/>
          <a:ln>
            <a:noFill/>
          </a:ln>
        </p:spPr>
      </p:pic>
      <p:sp>
        <p:nvSpPr>
          <p:cNvPr id="761" name="Google Shape;761;p114"/>
          <p:cNvSpPr txBox="1"/>
          <p:nvPr/>
        </p:nvSpPr>
        <p:spPr>
          <a:xfrm>
            <a:off x="311650" y="1468250"/>
            <a:ext cx="4653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a:solidFill>
                  <a:schemeClr val="lt2"/>
                </a:solidFill>
              </a:rPr>
              <a:t>Creating a Pandas Series ser1 from roll_name Dictionary</a:t>
            </a:r>
            <a:endParaRPr sz="1300">
              <a:solidFill>
                <a:schemeClr val="lt2"/>
              </a:solidFill>
            </a:endParaRPr>
          </a:p>
        </p:txBody>
      </p:sp>
      <p:sp>
        <p:nvSpPr>
          <p:cNvPr id="762" name="Google Shape;762;p114"/>
          <p:cNvSpPr txBox="1"/>
          <p:nvPr/>
        </p:nvSpPr>
        <p:spPr>
          <a:xfrm>
            <a:off x="5144300" y="1353200"/>
            <a:ext cx="36879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a:solidFill>
                  <a:schemeClr val="lt2"/>
                </a:solidFill>
              </a:rPr>
              <a:t>Creating a Pandas Series ser2 from roll_marks Dictionary</a:t>
            </a:r>
            <a:endParaRPr sz="1300">
              <a:solidFill>
                <a:schemeClr val="lt2"/>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Dataframe from Series</a:t>
            </a:r>
            <a:endParaRPr/>
          </a:p>
        </p:txBody>
      </p:sp>
      <p:sp>
        <p:nvSpPr>
          <p:cNvPr id="768" name="Google Shape;768;p115"/>
          <p:cNvSpPr txBox="1"/>
          <p:nvPr/>
        </p:nvSpPr>
        <p:spPr>
          <a:xfrm>
            <a:off x="311650" y="1468250"/>
            <a:ext cx="46536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lt2"/>
                </a:solidFill>
              </a:rPr>
              <a:t>Merging Series 1 and Series 2 into a DataFrame df</a:t>
            </a:r>
            <a:endParaRPr sz="1800">
              <a:solidFill>
                <a:schemeClr val="lt2"/>
              </a:solidFill>
            </a:endParaRPr>
          </a:p>
        </p:txBody>
      </p:sp>
      <p:pic>
        <p:nvPicPr>
          <p:cNvPr id="769" name="Google Shape;769;p115"/>
          <p:cNvPicPr preferRelativeResize="0"/>
          <p:nvPr/>
        </p:nvPicPr>
        <p:blipFill>
          <a:blip r:embed="rId3">
            <a:alphaModFix/>
          </a:blip>
          <a:stretch>
            <a:fillRect/>
          </a:stretch>
        </p:blipFill>
        <p:spPr>
          <a:xfrm>
            <a:off x="311650" y="2493850"/>
            <a:ext cx="5298225" cy="19911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6"/>
          <p:cNvSpPr txBox="1">
            <a:spLocks noGrp="1"/>
          </p:cNvSpPr>
          <p:nvPr>
            <p:ph type="body" idx="1"/>
          </p:nvPr>
        </p:nvSpPr>
        <p:spPr>
          <a:xfrm>
            <a:off x="3217950" y="1152475"/>
            <a:ext cx="2708100" cy="153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loc():</a:t>
            </a:r>
            <a:endParaRPr b="1"/>
          </a:p>
          <a:p>
            <a:pPr marL="0" lvl="0" indent="0" algn="l" rtl="0">
              <a:spcBef>
                <a:spcPts val="1200"/>
              </a:spcBef>
              <a:spcAft>
                <a:spcPts val="1200"/>
              </a:spcAft>
              <a:buNone/>
            </a:pPr>
            <a:r>
              <a:rPr lang="en"/>
              <a:t>loc() gets rows (and columns) with particular labels.</a:t>
            </a:r>
            <a:endParaRPr/>
          </a:p>
        </p:txBody>
      </p:sp>
      <p:sp>
        <p:nvSpPr>
          <p:cNvPr id="775" name="Google Shape;775;p1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Accessing Elements of Dataframe</a:t>
            </a:r>
            <a:endParaRPr b="1"/>
          </a:p>
        </p:txBody>
      </p:sp>
      <p:sp>
        <p:nvSpPr>
          <p:cNvPr id="776" name="Google Shape;776;p116"/>
          <p:cNvSpPr txBox="1">
            <a:spLocks noGrp="1"/>
          </p:cNvSpPr>
          <p:nvPr>
            <p:ph type="body" idx="1"/>
          </p:nvPr>
        </p:nvSpPr>
        <p:spPr>
          <a:xfrm>
            <a:off x="3217950" y="2863150"/>
            <a:ext cx="2708100" cy="153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iloc():</a:t>
            </a:r>
            <a:endParaRPr b="1"/>
          </a:p>
          <a:p>
            <a:pPr marL="0" lvl="0" indent="0" algn="l" rtl="0">
              <a:spcBef>
                <a:spcPts val="1200"/>
              </a:spcBef>
              <a:spcAft>
                <a:spcPts val="1200"/>
              </a:spcAft>
              <a:buNone/>
            </a:pPr>
            <a:r>
              <a:rPr lang="en"/>
              <a:t>iloc() gets rows (and columns) with integer locations</a:t>
            </a:r>
            <a:endParaRPr/>
          </a:p>
        </p:txBody>
      </p:sp>
      <p:pic>
        <p:nvPicPr>
          <p:cNvPr id="777" name="Google Shape;777;p116"/>
          <p:cNvPicPr preferRelativeResize="0"/>
          <p:nvPr/>
        </p:nvPicPr>
        <p:blipFill>
          <a:blip r:embed="rId3">
            <a:alphaModFix/>
          </a:blip>
          <a:stretch>
            <a:fillRect/>
          </a:stretch>
        </p:blipFill>
        <p:spPr>
          <a:xfrm>
            <a:off x="6003275" y="1017725"/>
            <a:ext cx="2829025" cy="1845425"/>
          </a:xfrm>
          <a:prstGeom prst="rect">
            <a:avLst/>
          </a:prstGeom>
          <a:noFill/>
          <a:ln>
            <a:noFill/>
          </a:ln>
        </p:spPr>
      </p:pic>
      <p:pic>
        <p:nvPicPr>
          <p:cNvPr id="778" name="Google Shape;778;p116"/>
          <p:cNvPicPr preferRelativeResize="0"/>
          <p:nvPr/>
        </p:nvPicPr>
        <p:blipFill>
          <a:blip r:embed="rId4">
            <a:alphaModFix/>
          </a:blip>
          <a:stretch>
            <a:fillRect/>
          </a:stretch>
        </p:blipFill>
        <p:spPr>
          <a:xfrm>
            <a:off x="6003275" y="2863150"/>
            <a:ext cx="2829025" cy="1537300"/>
          </a:xfrm>
          <a:prstGeom prst="rect">
            <a:avLst/>
          </a:prstGeom>
          <a:noFill/>
          <a:ln>
            <a:noFill/>
          </a:ln>
        </p:spPr>
      </p:pic>
      <p:pic>
        <p:nvPicPr>
          <p:cNvPr id="779" name="Google Shape;779;p116"/>
          <p:cNvPicPr preferRelativeResize="0"/>
          <p:nvPr/>
        </p:nvPicPr>
        <p:blipFill>
          <a:blip r:embed="rId5">
            <a:alphaModFix/>
          </a:blip>
          <a:stretch>
            <a:fillRect/>
          </a:stretch>
        </p:blipFill>
        <p:spPr>
          <a:xfrm>
            <a:off x="311700" y="1152475"/>
            <a:ext cx="2906250" cy="33827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17"/>
          <p:cNvSpPr txBox="1"/>
          <p:nvPr/>
        </p:nvSpPr>
        <p:spPr>
          <a:xfrm>
            <a:off x="4572000" y="698625"/>
            <a:ext cx="3695700" cy="125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lt2"/>
                </a:solidFill>
              </a:rPr>
              <a:t>df.shape</a:t>
            </a:r>
            <a:endParaRPr sz="1800" b="1">
              <a:solidFill>
                <a:schemeClr val="lt2"/>
              </a:solidFill>
            </a:endParaRPr>
          </a:p>
          <a:p>
            <a:pPr marL="0" lvl="0" indent="0" algn="l" rtl="0">
              <a:lnSpc>
                <a:spcPct val="115000"/>
              </a:lnSpc>
              <a:spcBef>
                <a:spcPts val="1200"/>
              </a:spcBef>
              <a:spcAft>
                <a:spcPts val="1200"/>
              </a:spcAft>
              <a:buNone/>
            </a:pPr>
            <a:r>
              <a:rPr lang="en" sz="1800">
                <a:solidFill>
                  <a:schemeClr val="lt2"/>
                </a:solidFill>
              </a:rPr>
              <a:t>Returns the dimensions of the Dataframe.</a:t>
            </a:r>
            <a:endParaRPr sz="1800">
              <a:solidFill>
                <a:schemeClr val="lt2"/>
              </a:solidFill>
            </a:endParaRPr>
          </a:p>
        </p:txBody>
      </p:sp>
      <p:sp>
        <p:nvSpPr>
          <p:cNvPr id="785" name="Google Shape;785;p117"/>
          <p:cNvSpPr txBox="1">
            <a:spLocks noGrp="1"/>
          </p:cNvSpPr>
          <p:nvPr>
            <p:ph type="body" idx="1"/>
          </p:nvPr>
        </p:nvSpPr>
        <p:spPr>
          <a:xfrm>
            <a:off x="4572000" y="2574600"/>
            <a:ext cx="3695700" cy="9927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275"/>
              <a:buNone/>
            </a:pPr>
            <a:r>
              <a:rPr lang="en" sz="1500" b="1"/>
              <a:t>df.dtypes</a:t>
            </a:r>
            <a:endParaRPr sz="1500" b="1"/>
          </a:p>
          <a:p>
            <a:pPr marL="0" lvl="0" indent="0" algn="l" rtl="0">
              <a:lnSpc>
                <a:spcPct val="95000"/>
              </a:lnSpc>
              <a:spcBef>
                <a:spcPts val="1200"/>
              </a:spcBef>
              <a:spcAft>
                <a:spcPts val="0"/>
              </a:spcAft>
              <a:buSzPts val="275"/>
              <a:buNone/>
            </a:pPr>
            <a:r>
              <a:rPr lang="en" sz="1500"/>
              <a:t>Returns the Data types of each column of the Dataframe.</a:t>
            </a:r>
            <a:endParaRPr sz="1500"/>
          </a:p>
          <a:p>
            <a:pPr marL="0" lvl="0" indent="0" algn="l" rtl="0">
              <a:lnSpc>
                <a:spcPct val="95000"/>
              </a:lnSpc>
              <a:spcBef>
                <a:spcPts val="1200"/>
              </a:spcBef>
              <a:spcAft>
                <a:spcPts val="1200"/>
              </a:spcAft>
              <a:buSzPts val="275"/>
              <a:buNone/>
            </a:pPr>
            <a:endParaRPr sz="1500"/>
          </a:p>
        </p:txBody>
      </p:sp>
      <p:sp>
        <p:nvSpPr>
          <p:cNvPr id="786" name="Google Shape;786;p117"/>
          <p:cNvSpPr txBox="1">
            <a:spLocks noGrp="1"/>
          </p:cNvSpPr>
          <p:nvPr>
            <p:ph type="body" idx="1"/>
          </p:nvPr>
        </p:nvSpPr>
        <p:spPr>
          <a:xfrm>
            <a:off x="311700" y="1152475"/>
            <a:ext cx="3479100" cy="10545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sz="1500" b="1"/>
              <a:t>df.index</a:t>
            </a:r>
            <a:endParaRPr sz="1500" b="1"/>
          </a:p>
          <a:p>
            <a:pPr marL="0" lvl="0" indent="0" algn="l" rtl="0">
              <a:lnSpc>
                <a:spcPct val="95000"/>
              </a:lnSpc>
              <a:spcBef>
                <a:spcPts val="1200"/>
              </a:spcBef>
              <a:spcAft>
                <a:spcPts val="0"/>
              </a:spcAft>
              <a:buSzPts val="770"/>
              <a:buNone/>
            </a:pPr>
            <a:r>
              <a:rPr lang="en" sz="1500"/>
              <a:t>Returns the Index of the Dataframe.</a:t>
            </a:r>
            <a:endParaRPr sz="1500"/>
          </a:p>
          <a:p>
            <a:pPr marL="0" lvl="0" indent="0" algn="l" rtl="0">
              <a:lnSpc>
                <a:spcPct val="95000"/>
              </a:lnSpc>
              <a:spcBef>
                <a:spcPts val="1200"/>
              </a:spcBef>
              <a:spcAft>
                <a:spcPts val="1200"/>
              </a:spcAft>
              <a:buSzPts val="770"/>
              <a:buNone/>
            </a:pPr>
            <a:endParaRPr sz="1500"/>
          </a:p>
        </p:txBody>
      </p:sp>
      <p:sp>
        <p:nvSpPr>
          <p:cNvPr id="787" name="Google Shape;787;p1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Attributes of DataFrame</a:t>
            </a:r>
            <a:endParaRPr/>
          </a:p>
        </p:txBody>
      </p:sp>
      <p:pic>
        <p:nvPicPr>
          <p:cNvPr id="788" name="Google Shape;788;p117"/>
          <p:cNvPicPr preferRelativeResize="0"/>
          <p:nvPr/>
        </p:nvPicPr>
        <p:blipFill>
          <a:blip r:embed="rId3">
            <a:alphaModFix/>
          </a:blip>
          <a:stretch>
            <a:fillRect/>
          </a:stretch>
        </p:blipFill>
        <p:spPr>
          <a:xfrm>
            <a:off x="311700" y="1996025"/>
            <a:ext cx="2817770" cy="702275"/>
          </a:xfrm>
          <a:prstGeom prst="rect">
            <a:avLst/>
          </a:prstGeom>
          <a:noFill/>
          <a:ln>
            <a:noFill/>
          </a:ln>
        </p:spPr>
      </p:pic>
      <p:pic>
        <p:nvPicPr>
          <p:cNvPr id="789" name="Google Shape;789;p117"/>
          <p:cNvPicPr preferRelativeResize="0"/>
          <p:nvPr/>
        </p:nvPicPr>
        <p:blipFill>
          <a:blip r:embed="rId4">
            <a:alphaModFix/>
          </a:blip>
          <a:stretch>
            <a:fillRect/>
          </a:stretch>
        </p:blipFill>
        <p:spPr>
          <a:xfrm>
            <a:off x="311700" y="3964900"/>
            <a:ext cx="3573601" cy="702275"/>
          </a:xfrm>
          <a:prstGeom prst="rect">
            <a:avLst/>
          </a:prstGeom>
          <a:noFill/>
          <a:ln>
            <a:noFill/>
          </a:ln>
        </p:spPr>
      </p:pic>
      <p:pic>
        <p:nvPicPr>
          <p:cNvPr id="790" name="Google Shape;790;p117"/>
          <p:cNvPicPr preferRelativeResize="0"/>
          <p:nvPr/>
        </p:nvPicPr>
        <p:blipFill>
          <a:blip r:embed="rId5">
            <a:alphaModFix/>
          </a:blip>
          <a:stretch>
            <a:fillRect/>
          </a:stretch>
        </p:blipFill>
        <p:spPr>
          <a:xfrm>
            <a:off x="4572000" y="3692750"/>
            <a:ext cx="2534175" cy="1054500"/>
          </a:xfrm>
          <a:prstGeom prst="rect">
            <a:avLst/>
          </a:prstGeom>
          <a:noFill/>
          <a:ln>
            <a:noFill/>
          </a:ln>
        </p:spPr>
      </p:pic>
      <p:sp>
        <p:nvSpPr>
          <p:cNvPr id="791" name="Google Shape;791;p117"/>
          <p:cNvSpPr txBox="1">
            <a:spLocks noGrp="1"/>
          </p:cNvSpPr>
          <p:nvPr>
            <p:ph type="body" idx="1"/>
          </p:nvPr>
        </p:nvSpPr>
        <p:spPr>
          <a:xfrm>
            <a:off x="267200" y="2835238"/>
            <a:ext cx="3479100" cy="9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df.columns</a:t>
            </a:r>
            <a:endParaRPr sz="1500" b="1"/>
          </a:p>
          <a:p>
            <a:pPr marL="0" lvl="0" indent="0" algn="l" rtl="0">
              <a:spcBef>
                <a:spcPts val="1200"/>
              </a:spcBef>
              <a:spcAft>
                <a:spcPts val="1200"/>
              </a:spcAft>
              <a:buNone/>
            </a:pPr>
            <a:r>
              <a:rPr lang="en" sz="1500"/>
              <a:t>Returns the Column Labels of the Dataframe.</a:t>
            </a:r>
            <a:endParaRPr sz="1500"/>
          </a:p>
        </p:txBody>
      </p:sp>
      <p:pic>
        <p:nvPicPr>
          <p:cNvPr id="792" name="Google Shape;792;p117"/>
          <p:cNvPicPr preferRelativeResize="0"/>
          <p:nvPr/>
        </p:nvPicPr>
        <p:blipFill>
          <a:blip r:embed="rId6">
            <a:alphaModFix/>
          </a:blip>
          <a:stretch>
            <a:fillRect/>
          </a:stretch>
        </p:blipFill>
        <p:spPr>
          <a:xfrm>
            <a:off x="4572000" y="1996025"/>
            <a:ext cx="1260075" cy="572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18"/>
          <p:cNvSpPr txBox="1">
            <a:spLocks noGrp="1"/>
          </p:cNvSpPr>
          <p:nvPr>
            <p:ph type="body" idx="1"/>
          </p:nvPr>
        </p:nvSpPr>
        <p:spPr>
          <a:xfrm>
            <a:off x="311700" y="1152475"/>
            <a:ext cx="4260300" cy="10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b="1"/>
              <a:t>df.values</a:t>
            </a:r>
            <a:endParaRPr sz="1500" b="1"/>
          </a:p>
          <a:p>
            <a:pPr marL="0" lvl="0" indent="0" algn="l" rtl="0">
              <a:spcBef>
                <a:spcPts val="1200"/>
              </a:spcBef>
              <a:spcAft>
                <a:spcPts val="0"/>
              </a:spcAft>
              <a:buClr>
                <a:schemeClr val="dk1"/>
              </a:buClr>
              <a:buSzPts val="1100"/>
              <a:buFont typeface="Arial"/>
              <a:buNone/>
            </a:pPr>
            <a:r>
              <a:rPr lang="en" sz="1500"/>
              <a:t>Returns the Dataframe in the form of numpy array.</a:t>
            </a:r>
            <a:endParaRPr sz="1500"/>
          </a:p>
          <a:p>
            <a:pPr marL="0" lvl="0" indent="0" algn="l" rtl="0">
              <a:spcBef>
                <a:spcPts val="1200"/>
              </a:spcBef>
              <a:spcAft>
                <a:spcPts val="1200"/>
              </a:spcAft>
              <a:buNone/>
            </a:pPr>
            <a:endParaRPr sz="1500"/>
          </a:p>
        </p:txBody>
      </p:sp>
      <p:sp>
        <p:nvSpPr>
          <p:cNvPr id="798" name="Google Shape;798;p1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Attributes of DataFrame - Contd</a:t>
            </a:r>
            <a:endParaRPr b="1"/>
          </a:p>
        </p:txBody>
      </p:sp>
      <p:sp>
        <p:nvSpPr>
          <p:cNvPr id="799" name="Google Shape;799;p118"/>
          <p:cNvSpPr txBox="1"/>
          <p:nvPr/>
        </p:nvSpPr>
        <p:spPr>
          <a:xfrm>
            <a:off x="4572000" y="1071025"/>
            <a:ext cx="4260300" cy="83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chemeClr val="lt2"/>
                </a:solidFill>
              </a:rPr>
              <a:t>df.info</a:t>
            </a:r>
            <a:endParaRPr sz="1500" b="1">
              <a:solidFill>
                <a:schemeClr val="lt2"/>
              </a:solidFill>
            </a:endParaRPr>
          </a:p>
          <a:p>
            <a:pPr marL="0" lvl="0" indent="0" algn="l" rtl="0">
              <a:lnSpc>
                <a:spcPct val="115000"/>
              </a:lnSpc>
              <a:spcBef>
                <a:spcPts val="1200"/>
              </a:spcBef>
              <a:spcAft>
                <a:spcPts val="1200"/>
              </a:spcAft>
              <a:buNone/>
            </a:pPr>
            <a:r>
              <a:rPr lang="en" sz="1500">
                <a:solidFill>
                  <a:schemeClr val="lt2"/>
                </a:solidFill>
              </a:rPr>
              <a:t>Returns the summary of the Dataframe.</a:t>
            </a:r>
            <a:endParaRPr sz="1500">
              <a:solidFill>
                <a:schemeClr val="lt2"/>
              </a:solidFill>
            </a:endParaRPr>
          </a:p>
        </p:txBody>
      </p:sp>
      <p:pic>
        <p:nvPicPr>
          <p:cNvPr id="800" name="Google Shape;800;p118"/>
          <p:cNvPicPr preferRelativeResize="0"/>
          <p:nvPr/>
        </p:nvPicPr>
        <p:blipFill>
          <a:blip r:embed="rId3">
            <a:alphaModFix/>
          </a:blip>
          <a:stretch>
            <a:fillRect/>
          </a:stretch>
        </p:blipFill>
        <p:spPr>
          <a:xfrm>
            <a:off x="4572000" y="2242375"/>
            <a:ext cx="4423836" cy="2596325"/>
          </a:xfrm>
          <a:prstGeom prst="rect">
            <a:avLst/>
          </a:prstGeom>
          <a:noFill/>
          <a:ln>
            <a:noFill/>
          </a:ln>
        </p:spPr>
      </p:pic>
      <p:pic>
        <p:nvPicPr>
          <p:cNvPr id="801" name="Google Shape;801;p118"/>
          <p:cNvPicPr preferRelativeResize="0"/>
          <p:nvPr/>
        </p:nvPicPr>
        <p:blipFill>
          <a:blip r:embed="rId4">
            <a:alphaModFix/>
          </a:blip>
          <a:stretch>
            <a:fillRect/>
          </a:stretch>
        </p:blipFill>
        <p:spPr>
          <a:xfrm>
            <a:off x="311700" y="2242375"/>
            <a:ext cx="2670800" cy="17124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19"/>
          <p:cNvSpPr txBox="1">
            <a:spLocks noGrp="1"/>
          </p:cNvSpPr>
          <p:nvPr>
            <p:ph type="title"/>
          </p:nvPr>
        </p:nvSpPr>
        <p:spPr>
          <a:xfrm>
            <a:off x="311700" y="17805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Reading a Dataframe from CSV File or Excel File</a:t>
            </a:r>
            <a:endParaRPr/>
          </a:p>
        </p:txBody>
      </p:sp>
      <p:pic>
        <p:nvPicPr>
          <p:cNvPr id="807" name="Google Shape;807;p119"/>
          <p:cNvPicPr preferRelativeResize="0"/>
          <p:nvPr/>
        </p:nvPicPr>
        <p:blipFill>
          <a:blip r:embed="rId3">
            <a:alphaModFix/>
          </a:blip>
          <a:stretch>
            <a:fillRect/>
          </a:stretch>
        </p:blipFill>
        <p:spPr>
          <a:xfrm>
            <a:off x="311700" y="1566250"/>
            <a:ext cx="8084413" cy="3272451"/>
          </a:xfrm>
          <a:prstGeom prst="rect">
            <a:avLst/>
          </a:prstGeom>
          <a:noFill/>
          <a:ln>
            <a:noFill/>
          </a:ln>
        </p:spPr>
      </p:pic>
      <p:sp>
        <p:nvSpPr>
          <p:cNvPr id="808" name="Google Shape;808;p119"/>
          <p:cNvSpPr txBox="1">
            <a:spLocks noGrp="1"/>
          </p:cNvSpPr>
          <p:nvPr>
            <p:ph type="body" idx="1"/>
          </p:nvPr>
        </p:nvSpPr>
        <p:spPr>
          <a:xfrm>
            <a:off x="311700" y="741850"/>
            <a:ext cx="3238800" cy="824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sz="1500" b="1"/>
              <a:t>pd.read_csv(fileName)</a:t>
            </a:r>
            <a:endParaRPr sz="1500" b="1"/>
          </a:p>
          <a:p>
            <a:pPr marL="0" lvl="0" indent="0" algn="l" rtl="0">
              <a:spcBef>
                <a:spcPts val="1200"/>
              </a:spcBef>
              <a:spcAft>
                <a:spcPts val="1200"/>
              </a:spcAft>
              <a:buNone/>
            </a:pPr>
            <a:r>
              <a:rPr lang="en" sz="1500"/>
              <a:t>Reads a CSV File into a Dataframe.</a:t>
            </a:r>
            <a:endParaRPr sz="15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813" name="Google Shape;813;p120"/>
          <p:cNvPicPr preferRelativeResize="0"/>
          <p:nvPr/>
        </p:nvPicPr>
        <p:blipFill>
          <a:blip r:embed="rId3">
            <a:alphaModFix/>
          </a:blip>
          <a:stretch>
            <a:fillRect/>
          </a:stretch>
        </p:blipFill>
        <p:spPr>
          <a:xfrm>
            <a:off x="2318463" y="881600"/>
            <a:ext cx="4507075" cy="33803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21"/>
          <p:cNvSpPr txBox="1">
            <a:spLocks noGrp="1"/>
          </p:cNvSpPr>
          <p:nvPr>
            <p:ph type="title"/>
          </p:nvPr>
        </p:nvSpPr>
        <p:spPr>
          <a:xfrm>
            <a:off x="311700" y="213650"/>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Reading a Dataframe from CSV File or Excel File</a:t>
            </a:r>
            <a:endParaRPr/>
          </a:p>
        </p:txBody>
      </p:sp>
      <p:sp>
        <p:nvSpPr>
          <p:cNvPr id="819" name="Google Shape;819;p121"/>
          <p:cNvSpPr txBox="1"/>
          <p:nvPr/>
        </p:nvSpPr>
        <p:spPr>
          <a:xfrm>
            <a:off x="311700" y="837050"/>
            <a:ext cx="3926400" cy="83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chemeClr val="lt2"/>
                </a:solidFill>
              </a:rPr>
              <a:t>pd.read_excel(fileName)</a:t>
            </a:r>
            <a:endParaRPr sz="1500" b="1">
              <a:solidFill>
                <a:schemeClr val="lt2"/>
              </a:solidFill>
            </a:endParaRPr>
          </a:p>
          <a:p>
            <a:pPr marL="0" lvl="0" indent="0" algn="l" rtl="0">
              <a:lnSpc>
                <a:spcPct val="115000"/>
              </a:lnSpc>
              <a:spcBef>
                <a:spcPts val="1200"/>
              </a:spcBef>
              <a:spcAft>
                <a:spcPts val="1200"/>
              </a:spcAft>
              <a:buNone/>
            </a:pPr>
            <a:r>
              <a:rPr lang="en" sz="1500">
                <a:solidFill>
                  <a:schemeClr val="lt2"/>
                </a:solidFill>
              </a:rPr>
              <a:t>Reads an Excel File into a Dataframe.</a:t>
            </a:r>
            <a:endParaRPr sz="1500">
              <a:solidFill>
                <a:schemeClr val="lt2"/>
              </a:solidFill>
            </a:endParaRPr>
          </a:p>
        </p:txBody>
      </p:sp>
      <p:pic>
        <p:nvPicPr>
          <p:cNvPr id="820" name="Google Shape;820;p121"/>
          <p:cNvPicPr preferRelativeResize="0"/>
          <p:nvPr/>
        </p:nvPicPr>
        <p:blipFill>
          <a:blip r:embed="rId3">
            <a:alphaModFix/>
          </a:blip>
          <a:stretch>
            <a:fillRect/>
          </a:stretch>
        </p:blipFill>
        <p:spPr>
          <a:xfrm>
            <a:off x="311700" y="1753150"/>
            <a:ext cx="7957678" cy="316675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pic>
        <p:nvPicPr>
          <p:cNvPr id="825" name="Google Shape;825;p122"/>
          <p:cNvPicPr preferRelativeResize="0"/>
          <p:nvPr/>
        </p:nvPicPr>
        <p:blipFill rotWithShape="1">
          <a:blip r:embed="rId3">
            <a:alphaModFix/>
          </a:blip>
          <a:srcRect l="8105" t="18182" r="7113" b="19289"/>
          <a:stretch/>
        </p:blipFill>
        <p:spPr>
          <a:xfrm>
            <a:off x="2142638" y="780025"/>
            <a:ext cx="4858726" cy="358345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2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Writing a Dataframe into a CSV File or Excel File</a:t>
            </a:r>
            <a:endParaRPr/>
          </a:p>
        </p:txBody>
      </p:sp>
      <p:sp>
        <p:nvSpPr>
          <p:cNvPr id="831" name="Google Shape;831;p123"/>
          <p:cNvSpPr txBox="1"/>
          <p:nvPr/>
        </p:nvSpPr>
        <p:spPr>
          <a:xfrm>
            <a:off x="4572000" y="1344338"/>
            <a:ext cx="4260300" cy="125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lt2"/>
                </a:solidFill>
              </a:rPr>
              <a:t>df.to_excel(fileName)</a:t>
            </a:r>
            <a:endParaRPr sz="1800" b="1">
              <a:solidFill>
                <a:schemeClr val="lt2"/>
              </a:solidFill>
            </a:endParaRPr>
          </a:p>
          <a:p>
            <a:pPr marL="0" lvl="0" indent="0" algn="l" rtl="0">
              <a:lnSpc>
                <a:spcPct val="115000"/>
              </a:lnSpc>
              <a:spcBef>
                <a:spcPts val="1200"/>
              </a:spcBef>
              <a:spcAft>
                <a:spcPts val="1200"/>
              </a:spcAft>
              <a:buNone/>
            </a:pPr>
            <a:r>
              <a:rPr lang="en" sz="1800">
                <a:solidFill>
                  <a:schemeClr val="lt2"/>
                </a:solidFill>
              </a:rPr>
              <a:t>Writes the DataFrame into an Excel File with name as fileName.</a:t>
            </a:r>
            <a:endParaRPr>
              <a:solidFill>
                <a:schemeClr val="lt2"/>
              </a:solidFill>
            </a:endParaRPr>
          </a:p>
        </p:txBody>
      </p:sp>
      <p:pic>
        <p:nvPicPr>
          <p:cNvPr id="832" name="Google Shape;832;p123"/>
          <p:cNvPicPr preferRelativeResize="0"/>
          <p:nvPr/>
        </p:nvPicPr>
        <p:blipFill>
          <a:blip r:embed="rId3">
            <a:alphaModFix/>
          </a:blip>
          <a:stretch>
            <a:fillRect/>
          </a:stretch>
        </p:blipFill>
        <p:spPr>
          <a:xfrm>
            <a:off x="311700" y="2901050"/>
            <a:ext cx="3882564" cy="521850"/>
          </a:xfrm>
          <a:prstGeom prst="rect">
            <a:avLst/>
          </a:prstGeom>
          <a:noFill/>
          <a:ln>
            <a:noFill/>
          </a:ln>
        </p:spPr>
      </p:pic>
      <p:pic>
        <p:nvPicPr>
          <p:cNvPr id="833" name="Google Shape;833;p123"/>
          <p:cNvPicPr preferRelativeResize="0"/>
          <p:nvPr/>
        </p:nvPicPr>
        <p:blipFill>
          <a:blip r:embed="rId4">
            <a:alphaModFix/>
          </a:blip>
          <a:stretch>
            <a:fillRect/>
          </a:stretch>
        </p:blipFill>
        <p:spPr>
          <a:xfrm>
            <a:off x="4572000" y="2870450"/>
            <a:ext cx="4260300" cy="572700"/>
          </a:xfrm>
          <a:prstGeom prst="rect">
            <a:avLst/>
          </a:prstGeom>
          <a:noFill/>
          <a:ln>
            <a:noFill/>
          </a:ln>
        </p:spPr>
      </p:pic>
      <p:sp>
        <p:nvSpPr>
          <p:cNvPr id="834" name="Google Shape;834;p123"/>
          <p:cNvSpPr txBox="1">
            <a:spLocks noGrp="1"/>
          </p:cNvSpPr>
          <p:nvPr>
            <p:ph type="body" idx="1"/>
          </p:nvPr>
        </p:nvSpPr>
        <p:spPr>
          <a:xfrm>
            <a:off x="311700" y="1335538"/>
            <a:ext cx="4260300" cy="12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df.to_csv(fileName)</a:t>
            </a:r>
            <a:endParaRPr sz="1800" b="1"/>
          </a:p>
          <a:p>
            <a:pPr marL="0" lvl="0" indent="0" algn="l" rtl="0">
              <a:spcBef>
                <a:spcPts val="1200"/>
              </a:spcBef>
              <a:spcAft>
                <a:spcPts val="1200"/>
              </a:spcAft>
              <a:buNone/>
            </a:pPr>
            <a:r>
              <a:rPr lang="en" sz="1800"/>
              <a:t>Writes the DataFrame into a CSV File with name as fileName.</a:t>
            </a:r>
            <a:endParaRPr sz="1800"/>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5888</Words>
  <Application>Microsoft Office PowerPoint</Application>
  <PresentationFormat>On-screen Show (16:9)</PresentationFormat>
  <Paragraphs>739</Paragraphs>
  <Slides>217</Slides>
  <Notes>217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217</vt:i4>
      </vt:variant>
    </vt:vector>
  </HeadingPairs>
  <TitlesOfParts>
    <vt:vector size="230" baseType="lpstr">
      <vt:lpstr>Roboto</vt:lpstr>
      <vt:lpstr>Caveat Medium</vt:lpstr>
      <vt:lpstr>Comfortaa</vt:lpstr>
      <vt:lpstr>Comfortaa Medium</vt:lpstr>
      <vt:lpstr>Rampart One</vt:lpstr>
      <vt:lpstr>Raleway</vt:lpstr>
      <vt:lpstr>Courier New</vt:lpstr>
      <vt:lpstr>Georgia</vt:lpstr>
      <vt:lpstr>Arial</vt:lpstr>
      <vt:lpstr>Verdana</vt:lpstr>
      <vt:lpstr>Source Sans Pro</vt:lpstr>
      <vt:lpstr>Plum</vt:lpstr>
      <vt:lpstr>Simple Light</vt:lpstr>
      <vt:lpstr>Programming for AI</vt:lpstr>
      <vt:lpstr>Revisited!</vt:lpstr>
      <vt:lpstr>Python Basics - Revisited!</vt:lpstr>
      <vt:lpstr>Variables and Datatypes</vt:lpstr>
      <vt:lpstr>Python Vs C/C++? Well, who is better? </vt:lpstr>
      <vt:lpstr>Python wins??? Wait, not yet!</vt:lpstr>
      <vt:lpstr>No strings attached!</vt:lpstr>
      <vt:lpstr>Lists = Arrays?</vt:lpstr>
      <vt:lpstr>Ready for Binge Watching?</vt:lpstr>
      <vt:lpstr>Lists in Python vs Arrays in C</vt:lpstr>
      <vt:lpstr>Python wins??? Wait, not yet! - Now, yes - Maybe?</vt:lpstr>
      <vt:lpstr>Inbuilt Functions in Lists</vt:lpstr>
      <vt:lpstr>List Comprehension</vt:lpstr>
      <vt:lpstr>Tuples </vt:lpstr>
      <vt:lpstr>More on Tuples</vt:lpstr>
      <vt:lpstr>Dictionaries - Not the Oxford one!</vt:lpstr>
      <vt:lpstr>Dictionaries &gt;&gt; Two Lists</vt:lpstr>
      <vt:lpstr>The ‘in’ and "not in" Operator in Python</vt:lpstr>
      <vt:lpstr>Functions in Python vs C</vt:lpstr>
      <vt:lpstr>Lists as argument to function!</vt:lpstr>
      <vt:lpstr>λ - expressions!  </vt:lpstr>
      <vt:lpstr>Intro to </vt:lpstr>
      <vt:lpstr>Numpy Vs Lists</vt:lpstr>
      <vt:lpstr>NumPy Arrays vs Normal Arrays  - Is comparison even needed?</vt:lpstr>
      <vt:lpstr>NumPy Operations = Superset of List Operations</vt:lpstr>
      <vt:lpstr>Broadcasting</vt:lpstr>
      <vt:lpstr>Example</vt:lpstr>
      <vt:lpstr>Slicing and Dicing</vt:lpstr>
      <vt:lpstr>Slicing again…you ready now?</vt:lpstr>
      <vt:lpstr>NumPy Arrays vs Lists: How are they represented internally? </vt:lpstr>
      <vt:lpstr>NumPy Arrays are faster and memory efficient - Explained! </vt:lpstr>
      <vt:lpstr>The Vectorization Hack!</vt:lpstr>
      <vt:lpstr>PowerPoint Presentation</vt:lpstr>
      <vt:lpstr>And that’s a wrap - Lists vs NumPy Arrays!</vt:lpstr>
      <vt:lpstr>Random Number Generation</vt:lpstr>
      <vt:lpstr>PowerPoint Presentation</vt:lpstr>
      <vt:lpstr>Random Numbers</vt:lpstr>
      <vt:lpstr>Random Arrays and Matrices </vt:lpstr>
      <vt:lpstr>Can we generate negative random numbers too? Yes!</vt:lpstr>
      <vt:lpstr>Random Integers</vt:lpstr>
      <vt:lpstr>np.random.choice</vt:lpstr>
      <vt:lpstr>np.arange</vt:lpstr>
      <vt:lpstr>np.linspace</vt:lpstr>
      <vt:lpstr>np.shuffle: Nah, not the Dance Club :-|</vt:lpstr>
      <vt:lpstr>Probability Distributions</vt:lpstr>
      <vt:lpstr>Probability Distributions: Gaussian Distribution</vt:lpstr>
      <vt:lpstr>Gaussian Distribution - The Bell Curve! </vt:lpstr>
      <vt:lpstr>Random Sampling from Distributions</vt:lpstr>
      <vt:lpstr>Other Distributions!</vt:lpstr>
      <vt:lpstr>Functions and Gradients</vt:lpstr>
      <vt:lpstr>Mathematical Functions - Wait, we gonna see Cal - 1? Absolutely not!</vt:lpstr>
      <vt:lpstr>Trig Functions!</vt:lpstr>
      <vt:lpstr>Trigonometric functions</vt:lpstr>
      <vt:lpstr>Logarithmic functions</vt:lpstr>
      <vt:lpstr>Additional functions</vt:lpstr>
      <vt:lpstr>PowerPoint Presentation</vt:lpstr>
      <vt:lpstr>PowerPoint Presentation</vt:lpstr>
      <vt:lpstr>A few interesting functions</vt:lpstr>
      <vt:lpstr>PowerPoint Presentation</vt:lpstr>
      <vt:lpstr>Gradients</vt:lpstr>
      <vt:lpstr>PowerPoint Presentation</vt:lpstr>
      <vt:lpstr>Matrix Operations and Transformations</vt:lpstr>
      <vt:lpstr>Matrices or Multi-Dimensional Arrays</vt:lpstr>
      <vt:lpstr>Creating Matrices using NumPy array method</vt:lpstr>
      <vt:lpstr>Creating Matrices using NumPy Functions</vt:lpstr>
      <vt:lpstr>Shape of np array</vt:lpstr>
      <vt:lpstr>Reshaping np arrays</vt:lpstr>
      <vt:lpstr>Matrix Transformations : Addition</vt:lpstr>
      <vt:lpstr>PowerPoint Presentation</vt:lpstr>
      <vt:lpstr>Matrix Transformations : Multiplication</vt:lpstr>
      <vt:lpstr>Matrix Multiplication - 1</vt:lpstr>
      <vt:lpstr>Matrix Multiplication - 2</vt:lpstr>
      <vt:lpstr>Matrix Transformations : Trace </vt:lpstr>
      <vt:lpstr>Matrix Transformations : Determinant</vt:lpstr>
      <vt:lpstr>Matrix Transformations : Transpose</vt:lpstr>
      <vt:lpstr>Matrix Transformations : Inverse </vt:lpstr>
      <vt:lpstr>Matrix Transformation : Matrix Power</vt:lpstr>
      <vt:lpstr>Solving Linear Equation</vt:lpstr>
      <vt:lpstr>Solving A linear equation</vt:lpstr>
      <vt:lpstr>Matrix Transformations : Stacking</vt:lpstr>
      <vt:lpstr>Other Functions</vt:lpstr>
      <vt:lpstr>Everything about</vt:lpstr>
      <vt:lpstr>PowerPoint Presentation</vt:lpstr>
      <vt:lpstr>What is Pandas?</vt:lpstr>
      <vt:lpstr>What are Pandas Series?</vt:lpstr>
      <vt:lpstr>Creating Pandas Series from np arrays, dictionaries</vt:lpstr>
      <vt:lpstr>Accessing Elements of the Pandas Series</vt:lpstr>
      <vt:lpstr>Accessing Elements of the Pandas Series</vt:lpstr>
      <vt:lpstr>What are Dataframes?</vt:lpstr>
      <vt:lpstr>Creating Dataframe from Series</vt:lpstr>
      <vt:lpstr>Creating Dataframe from Series</vt:lpstr>
      <vt:lpstr>Accessing Elements of Dataframe</vt:lpstr>
      <vt:lpstr>Attributes of DataFrame</vt:lpstr>
      <vt:lpstr>Attributes of DataFrame - Contd</vt:lpstr>
      <vt:lpstr>Reading a Dataframe from CSV File or Excel File</vt:lpstr>
      <vt:lpstr>PowerPoint Presentation</vt:lpstr>
      <vt:lpstr>Reading a Dataframe from CSV File or Excel File</vt:lpstr>
      <vt:lpstr>PowerPoint Presentation</vt:lpstr>
      <vt:lpstr>Writing a Dataframe into a CSV File or Excel File</vt:lpstr>
      <vt:lpstr>Viewing the Data Frame</vt:lpstr>
      <vt:lpstr>Accessing Rows of a Data Frame</vt:lpstr>
      <vt:lpstr>Accessing Rows of a Data Frame - Contd</vt:lpstr>
      <vt:lpstr>Dataframe General Functions</vt:lpstr>
      <vt:lpstr>Dataframe General Functions</vt:lpstr>
      <vt:lpstr>Dataframe General Functions</vt:lpstr>
      <vt:lpstr>Dataframe General Functions</vt:lpstr>
      <vt:lpstr>Dataframe General Functions</vt:lpstr>
      <vt:lpstr>PowerPoint Presentation</vt:lpstr>
      <vt:lpstr>Dataframe General Functions</vt:lpstr>
      <vt:lpstr>Dataframe General Functions</vt:lpstr>
      <vt:lpstr>Dataframe General Functions</vt:lpstr>
      <vt:lpstr>Dataframe General Functions</vt:lpstr>
      <vt:lpstr>Dataframe General Functions</vt:lpstr>
      <vt:lpstr>Dataframe General Functions</vt:lpstr>
      <vt:lpstr>Dataframe General Functions</vt:lpstr>
      <vt:lpstr>Dataframe General Functions</vt:lpstr>
      <vt:lpstr>PowerPoint Presentation</vt:lpstr>
      <vt:lpstr>Intro to </vt:lpstr>
      <vt:lpstr>Matplotlib? What is it?</vt:lpstr>
      <vt:lpstr>PowerPoint Presentation</vt:lpstr>
      <vt:lpstr>Functional plots </vt:lpstr>
      <vt:lpstr>PowerPoint Presentation</vt:lpstr>
      <vt:lpstr>Multiple plots</vt:lpstr>
      <vt:lpstr>PowerPoint Presentation</vt:lpstr>
      <vt:lpstr>Figure objects</vt:lpstr>
      <vt:lpstr>PowerPoint Presentation</vt:lpstr>
      <vt:lpstr>Sub plots</vt:lpstr>
      <vt:lpstr>PowerPoint Presentation</vt:lpstr>
      <vt:lpstr>Appearance options</vt:lpstr>
      <vt:lpstr>TeX Markup</vt:lpstr>
      <vt:lpstr>Histogram</vt:lpstr>
      <vt:lpstr>PowerPoint Presentation</vt:lpstr>
      <vt:lpstr>Bar Charts</vt:lpstr>
      <vt:lpstr>PowerPoint Presentation</vt:lpstr>
      <vt:lpstr>Scatterplots</vt:lpstr>
      <vt:lpstr>3D - Surface</vt:lpstr>
      <vt:lpstr>PowerPoint Presentation</vt:lpstr>
      <vt:lpstr>Heat-map</vt:lpstr>
      <vt:lpstr>PowerPoint Presentation</vt:lpstr>
      <vt:lpstr>A Deep Dive into</vt:lpstr>
      <vt:lpstr>SEABORN</vt:lpstr>
      <vt:lpstr>Matplotlib, Seaborn or both ??</vt:lpstr>
      <vt:lpstr>     Matplotlib           V/S           Seaborn</vt:lpstr>
      <vt:lpstr>PowerPoint Presentation</vt:lpstr>
      <vt:lpstr>A simple scatter plot in Matplotlib </vt:lpstr>
      <vt:lpstr> Seaborn, better than Matplotlib ?</vt:lpstr>
      <vt:lpstr>        Matplotlib                           Seaborn </vt:lpstr>
      <vt:lpstr>Distribution plot - displot</vt:lpstr>
      <vt:lpstr>Syntax and plot</vt:lpstr>
      <vt:lpstr>Exercise Time?</vt:lpstr>
      <vt:lpstr>Let’s see how to do this!</vt:lpstr>
      <vt:lpstr>KDE Plot</vt:lpstr>
      <vt:lpstr>Syntax and an example plot</vt:lpstr>
      <vt:lpstr>Joint plot</vt:lpstr>
      <vt:lpstr>Syntax and example plot</vt:lpstr>
      <vt:lpstr>Pairplots</vt:lpstr>
      <vt:lpstr>Syntax: sns.pairplot(tips_df, hue='sex', diag_kind='kde')</vt:lpstr>
      <vt:lpstr>Categorical Data Plots</vt:lpstr>
      <vt:lpstr>Count plots</vt:lpstr>
      <vt:lpstr>Bar Plots</vt:lpstr>
      <vt:lpstr>Ready for another exercise ?</vt:lpstr>
      <vt:lpstr>The Nation wants to know!!</vt:lpstr>
      <vt:lpstr>Matrix Plots </vt:lpstr>
      <vt:lpstr>Example Heatmap, cool isn’t it ?</vt:lpstr>
      <vt:lpstr>Time to get your hands dirty one last time …</vt:lpstr>
      <vt:lpstr>The Reveal ..</vt:lpstr>
      <vt:lpstr>Regression Plots</vt:lpstr>
      <vt:lpstr>An example regression plot</vt:lpstr>
      <vt:lpstr>PowerPoint Presentation</vt:lpstr>
      <vt:lpstr>Background</vt:lpstr>
      <vt:lpstr>Gaussian distribution - Meet our old friend!</vt:lpstr>
      <vt:lpstr>Skewness </vt:lpstr>
      <vt:lpstr>Kurtosis</vt:lpstr>
      <vt:lpstr>Sampling</vt:lpstr>
      <vt:lpstr>Finding roots of functions</vt:lpstr>
      <vt:lpstr>Optimizing functions</vt:lpstr>
      <vt:lpstr>Optimizing functions</vt:lpstr>
      <vt:lpstr>A Brief Introduction to</vt:lpstr>
      <vt:lpstr>Types of problems in ML</vt:lpstr>
      <vt:lpstr>Some Jargon!</vt:lpstr>
      <vt:lpstr>Flow of training a model in scikit-learn</vt:lpstr>
      <vt:lpstr>Importing the Datasets</vt:lpstr>
      <vt:lpstr>Train-Test Split</vt:lpstr>
      <vt:lpstr>Logistic Regression</vt:lpstr>
      <vt:lpstr>Logistic Regression</vt:lpstr>
      <vt:lpstr>Training Data Score and Prediction</vt:lpstr>
      <vt:lpstr>Accuracy of the Model</vt:lpstr>
      <vt:lpstr>Confusion Matrix for evaluating the performance of Binary classification </vt:lpstr>
      <vt:lpstr>What’s a Confusion Matrix??</vt:lpstr>
      <vt:lpstr>Confusion Matrix</vt:lpstr>
      <vt:lpstr>K-Nearest Neighbours</vt:lpstr>
      <vt:lpstr>Working of kNN model</vt:lpstr>
      <vt:lpstr>Coding kNN</vt:lpstr>
      <vt:lpstr>Confusion Matrix</vt:lpstr>
      <vt:lpstr>Decision Tree</vt:lpstr>
      <vt:lpstr>Working of Decision Tree</vt:lpstr>
      <vt:lpstr>Coding Decision Tree</vt:lpstr>
      <vt:lpstr>PowerPoint Presentation</vt:lpstr>
      <vt:lpstr>Accuracy and Confusion Matrix</vt:lpstr>
      <vt:lpstr>Random Forest</vt:lpstr>
      <vt:lpstr>Coding Random Forest</vt:lpstr>
      <vt:lpstr>Coding Random Forest</vt:lpstr>
      <vt:lpstr>AdaBoost</vt:lpstr>
      <vt:lpstr>Coding AdaBoost</vt:lpstr>
      <vt:lpstr>Coding AdaBoost</vt:lpstr>
      <vt:lpstr>The Final Exercise! </vt:lpstr>
      <vt:lpstr>Now, what’s your problem @ Epoch?</vt:lpstr>
      <vt:lpstr>Index</vt:lpstr>
      <vt:lpstr>Unravelling the Mystery!</vt:lpstr>
      <vt:lpstr>The Solution - Demystified!</vt:lpstr>
      <vt:lpstr>Coding the Exercise</vt:lpstr>
      <vt:lpstr>PowerPoint Presentation</vt:lpstr>
      <vt:lpstr>Resources!</vt:lpstr>
      <vt:lpstr>Social Media - Epoch</vt:lpstr>
      <vt:lpstr>Social Media - GDSC</vt:lpstr>
      <vt:lpstr>Any Questions or Suggestions?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for AI</dc:title>
  <cp:lastModifiedBy>Anirudh Srinivasan</cp:lastModifiedBy>
  <cp:revision>1</cp:revision>
  <dcterms:modified xsi:type="dcterms:W3CDTF">2023-03-21T15:43:20Z</dcterms:modified>
</cp:coreProperties>
</file>